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502253-E199-4458-94AB-ED18F56B96B4}"/>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EEE789CB-A036-49C4-9DF6-C503B19E6C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5A904F4A-5602-4D48-8D59-8CA9D4CE60F2}"/>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5" name="Нижний колонтитул 4">
            <a:extLst>
              <a:ext uri="{FF2B5EF4-FFF2-40B4-BE49-F238E27FC236}">
                <a16:creationId xmlns:a16="http://schemas.microsoft.com/office/drawing/2014/main" id="{3312F064-0539-4BF7-8D5F-B33064E2709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194616F-D4F7-4597-ACB9-948CA6A72D48}"/>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81687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EFD51A-9A96-48AA-843A-C44BB64C918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12834563-6A59-4BE9-9337-EA8EFE10392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96F1178-CBD8-491B-B2E6-B39CC4DEA001}"/>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5" name="Нижний колонтитул 4">
            <a:extLst>
              <a:ext uri="{FF2B5EF4-FFF2-40B4-BE49-F238E27FC236}">
                <a16:creationId xmlns:a16="http://schemas.microsoft.com/office/drawing/2014/main" id="{9A3AF8E5-F7C4-4D2A-8F38-0AF31F0BA7E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5012347-7B23-4A36-AA08-66E7443CDA0A}"/>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3177784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6ED7096C-AFBD-46EE-9F15-C960DDA4C1E5}"/>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3486852-C487-4505-AF35-D7321260304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574E956-F0A0-404D-B45E-A0343BD6AF12}"/>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5" name="Нижний колонтитул 4">
            <a:extLst>
              <a:ext uri="{FF2B5EF4-FFF2-40B4-BE49-F238E27FC236}">
                <a16:creationId xmlns:a16="http://schemas.microsoft.com/office/drawing/2014/main" id="{94CF11FF-9DC0-4AE1-9025-D1629D6A0C5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9A34312-AA68-4767-9F3D-608E86DA3A20}"/>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1152354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826313-F400-40E1-AEDF-F71E8490C17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22D3929-8C19-40DC-9D3B-0130C67B75DC}"/>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2A01C19-41EB-4FE1-B4D4-4DBC1BC28735}"/>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5" name="Нижний колонтитул 4">
            <a:extLst>
              <a:ext uri="{FF2B5EF4-FFF2-40B4-BE49-F238E27FC236}">
                <a16:creationId xmlns:a16="http://schemas.microsoft.com/office/drawing/2014/main" id="{6D7E5BF0-4D05-45DB-AD7D-D9E04C8494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F03B8F2-FCE6-4DBC-A5A8-F56D6010142E}"/>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4267059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C547C9-CCC9-4A51-AA41-0CE47407E5A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886A161B-C7A5-4646-9FA0-573E773953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6580DDE3-6755-47F8-8B67-906951751D48}"/>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5" name="Нижний колонтитул 4">
            <a:extLst>
              <a:ext uri="{FF2B5EF4-FFF2-40B4-BE49-F238E27FC236}">
                <a16:creationId xmlns:a16="http://schemas.microsoft.com/office/drawing/2014/main" id="{F3DA6F98-9CF7-4950-BBB5-7427397A70B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F760B83-66B0-4DAE-9985-578F1242F372}"/>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2403868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46ED10-3624-4B32-B820-B0593A54BEB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3AA9CDD-F219-451D-ACFF-2731D7DDBFFD}"/>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961BDBE1-8C06-436F-B166-4D810F086D2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B2D771FB-D1B2-40EC-9F68-261C52D5FDB9}"/>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6" name="Нижний колонтитул 5">
            <a:extLst>
              <a:ext uri="{FF2B5EF4-FFF2-40B4-BE49-F238E27FC236}">
                <a16:creationId xmlns:a16="http://schemas.microsoft.com/office/drawing/2014/main" id="{7ECFBC57-178C-41E5-8CCD-EB4076121AD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9ADD825-2810-4214-A7F4-8E67A47A8080}"/>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181156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323B18-013A-4980-9ACB-0491048E24A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A95E8182-7122-48B6-9668-D8FF5CF37F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2A4BCF50-3C27-4743-BA78-8D0D12CC3B1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2324C70-6486-47F3-9391-195C70D84C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C505B30C-E5EA-4033-8837-0108A7BE46DF}"/>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411D8C2-7E9A-41D8-8758-6C8BB2780252}"/>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8" name="Нижний колонтитул 7">
            <a:extLst>
              <a:ext uri="{FF2B5EF4-FFF2-40B4-BE49-F238E27FC236}">
                <a16:creationId xmlns:a16="http://schemas.microsoft.com/office/drawing/2014/main" id="{70FC7E7B-FDA1-4EC5-9CC2-0D33D7D4B569}"/>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DD676B3F-C80D-4E02-8A7F-27C2DB65117B}"/>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15490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5E5E54-89FC-48FC-8A80-3F5B734BCCD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E760D55-6244-405C-94D3-F052720CE7E8}"/>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4" name="Нижний колонтитул 3">
            <a:extLst>
              <a:ext uri="{FF2B5EF4-FFF2-40B4-BE49-F238E27FC236}">
                <a16:creationId xmlns:a16="http://schemas.microsoft.com/office/drawing/2014/main" id="{C2F5E497-2E03-4447-AF85-850315F048D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DC8B7A11-D51A-4CB5-A41C-5FA0025BA14E}"/>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537560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ADA4148-3298-409D-BEAB-72CF33B9E7BD}"/>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3" name="Нижний колонтитул 2">
            <a:extLst>
              <a:ext uri="{FF2B5EF4-FFF2-40B4-BE49-F238E27FC236}">
                <a16:creationId xmlns:a16="http://schemas.microsoft.com/office/drawing/2014/main" id="{6CEE9F77-D33E-47BB-977E-B21F7FC2818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664C328E-2AAE-4302-A83D-6D15A59E9459}"/>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16300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A52122-2D43-4622-855F-F3ACA585556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D3E07757-BCE3-43D6-B51E-846ACA4356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0137C325-3716-4BEA-BCE2-D8417A5F5D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92EE9E8-4620-425E-89CE-3175CDDE984B}"/>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6" name="Нижний колонтитул 5">
            <a:extLst>
              <a:ext uri="{FF2B5EF4-FFF2-40B4-BE49-F238E27FC236}">
                <a16:creationId xmlns:a16="http://schemas.microsoft.com/office/drawing/2014/main" id="{CC0BD7C1-3390-489C-A555-A7CCEBAFAAF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1F8EB3F-DAF8-492E-8DBE-6A1B05907C92}"/>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3601989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BF2734-8BC2-47AE-887D-E23971BEF1F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7757307B-C4F1-4A31-9CBE-F1789EA1B9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C936E910-36F9-457D-9C4A-07BC4033FA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FE7FC32-093A-4779-AF37-97934DB09715}"/>
              </a:ext>
            </a:extLst>
          </p:cNvPr>
          <p:cNvSpPr>
            <a:spLocks noGrp="1"/>
          </p:cNvSpPr>
          <p:nvPr>
            <p:ph type="dt" sz="half" idx="10"/>
          </p:nvPr>
        </p:nvSpPr>
        <p:spPr/>
        <p:txBody>
          <a:bodyPr/>
          <a:lstStyle/>
          <a:p>
            <a:fld id="{4813325E-B9F9-473A-BEF6-FCB5C2315F44}" type="datetimeFigureOut">
              <a:rPr lang="ru-RU" smtClean="0"/>
              <a:t>25.08.2022</a:t>
            </a:fld>
            <a:endParaRPr lang="ru-RU"/>
          </a:p>
        </p:txBody>
      </p:sp>
      <p:sp>
        <p:nvSpPr>
          <p:cNvPr id="6" name="Нижний колонтитул 5">
            <a:extLst>
              <a:ext uri="{FF2B5EF4-FFF2-40B4-BE49-F238E27FC236}">
                <a16:creationId xmlns:a16="http://schemas.microsoft.com/office/drawing/2014/main" id="{9BEE5D07-726E-41CA-BE0A-FE434079063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9E0F963-3730-4197-A657-1A0688CC6ABC}"/>
              </a:ext>
            </a:extLst>
          </p:cNvPr>
          <p:cNvSpPr>
            <a:spLocks noGrp="1"/>
          </p:cNvSpPr>
          <p:nvPr>
            <p:ph type="sldNum" sz="quarter" idx="12"/>
          </p:nvPr>
        </p:nvSpPr>
        <p:spPr/>
        <p:txBody>
          <a:bodyPr/>
          <a:lstStyle/>
          <a:p>
            <a:fld id="{DDAB898C-2BF3-40B0-8DD5-D2C314D441C1}" type="slidenum">
              <a:rPr lang="ru-RU" smtClean="0"/>
              <a:t>‹#›</a:t>
            </a:fld>
            <a:endParaRPr lang="ru-RU"/>
          </a:p>
        </p:txBody>
      </p:sp>
    </p:spTree>
    <p:extLst>
      <p:ext uri="{BB962C8B-B14F-4D97-AF65-F5344CB8AC3E}">
        <p14:creationId xmlns:p14="http://schemas.microsoft.com/office/powerpoint/2010/main" val="4208242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99EECB-4DDE-4CA1-BCFA-9C4FC7BC1E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E5AC332A-057D-480D-B7C4-3B9BBDEE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B1C6BDB-ED12-42B1-AD63-4D91740038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3325E-B9F9-473A-BEF6-FCB5C2315F44}" type="datetimeFigureOut">
              <a:rPr lang="ru-RU" smtClean="0"/>
              <a:t>25.08.2022</a:t>
            </a:fld>
            <a:endParaRPr lang="ru-RU"/>
          </a:p>
        </p:txBody>
      </p:sp>
      <p:sp>
        <p:nvSpPr>
          <p:cNvPr id="5" name="Нижний колонтитул 4">
            <a:extLst>
              <a:ext uri="{FF2B5EF4-FFF2-40B4-BE49-F238E27FC236}">
                <a16:creationId xmlns:a16="http://schemas.microsoft.com/office/drawing/2014/main" id="{79CCA44A-5B90-4048-923B-F52466CD99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45088E97-1308-4087-966A-CC709DF246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AB898C-2BF3-40B0-8DD5-D2C314D441C1}" type="slidenum">
              <a:rPr lang="ru-RU" smtClean="0"/>
              <a:t>‹#›</a:t>
            </a:fld>
            <a:endParaRPr lang="ru-RU"/>
          </a:p>
        </p:txBody>
      </p:sp>
    </p:spTree>
    <p:extLst>
      <p:ext uri="{BB962C8B-B14F-4D97-AF65-F5344CB8AC3E}">
        <p14:creationId xmlns:p14="http://schemas.microsoft.com/office/powerpoint/2010/main" val="1014673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peaking2022.svetlanaenglishonline.r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015F1390-B7FA-4A1A-B277-0ECA9B1AA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4"/>
            <a:ext cx="12192000" cy="6833051"/>
          </a:xfrm>
          <a:prstGeom prst="rect">
            <a:avLst/>
          </a:prstGeom>
        </p:spPr>
      </p:pic>
      <p:sp>
        <p:nvSpPr>
          <p:cNvPr id="8" name="Заголовок 7">
            <a:extLst>
              <a:ext uri="{FF2B5EF4-FFF2-40B4-BE49-F238E27FC236}">
                <a16:creationId xmlns:a16="http://schemas.microsoft.com/office/drawing/2014/main" id="{886167C1-243D-4D8B-867E-4A81C7B3C29A}"/>
              </a:ext>
            </a:extLst>
          </p:cNvPr>
          <p:cNvSpPr>
            <a:spLocks noGrp="1"/>
          </p:cNvSpPr>
          <p:nvPr>
            <p:ph type="title"/>
          </p:nvPr>
        </p:nvSpPr>
        <p:spPr>
          <a:xfrm>
            <a:off x="838200" y="365125"/>
            <a:ext cx="10515600" cy="945201"/>
          </a:xfrm>
        </p:spPr>
        <p:txBody>
          <a:bodyPr/>
          <a:lstStyle/>
          <a:p>
            <a:pPr algn="ctr"/>
            <a:r>
              <a:rPr lang="ru-RU" b="1" dirty="0">
                <a:latin typeface="Verdana" panose="020B0604030504040204" pitchFamily="34" charset="0"/>
                <a:ea typeface="Verdana" panose="020B0604030504040204" pitchFamily="34" charset="0"/>
              </a:rPr>
              <a:t>Структура ОГЭ-2022</a:t>
            </a:r>
          </a:p>
        </p:txBody>
      </p:sp>
      <p:sp>
        <p:nvSpPr>
          <p:cNvPr id="10" name="Объект 9">
            <a:extLst>
              <a:ext uri="{FF2B5EF4-FFF2-40B4-BE49-F238E27FC236}">
                <a16:creationId xmlns:a16="http://schemas.microsoft.com/office/drawing/2014/main" id="{EBBD3511-EE04-40D7-BE5C-E5318F7C6E3B}"/>
              </a:ext>
            </a:extLst>
          </p:cNvPr>
          <p:cNvSpPr>
            <a:spLocks noGrp="1"/>
          </p:cNvSpPr>
          <p:nvPr>
            <p:ph sz="half" idx="1"/>
          </p:nvPr>
        </p:nvSpPr>
        <p:spPr>
          <a:xfrm>
            <a:off x="838200" y="1461155"/>
            <a:ext cx="5181600" cy="4715808"/>
          </a:xfrm>
        </p:spPr>
        <p:txBody>
          <a:bodyPr>
            <a:normAutofit fontScale="77500" lnSpcReduction="20000"/>
          </a:bodyPr>
          <a:lstStyle/>
          <a:p>
            <a:pPr marL="0" indent="0" algn="ctr">
              <a:buNone/>
            </a:pPr>
            <a:r>
              <a:rPr lang="ru-RU" b="1" u="sng" dirty="0">
                <a:latin typeface="Verdana" panose="020B0604030504040204" pitchFamily="34" charset="0"/>
                <a:ea typeface="Verdana" panose="020B0604030504040204" pitchFamily="34" charset="0"/>
              </a:rPr>
              <a:t>Письменная часть </a:t>
            </a:r>
          </a:p>
          <a:p>
            <a:pPr marL="514350" indent="-514350" algn="just">
              <a:buAutoNum type="arabicPeriod"/>
            </a:pPr>
            <a:r>
              <a:rPr lang="ru-RU" dirty="0">
                <a:latin typeface="Verdana" panose="020B0604030504040204" pitchFamily="34" charset="0"/>
                <a:ea typeface="Verdana" panose="020B0604030504040204" pitchFamily="34" charset="0"/>
              </a:rPr>
              <a:t>Аудирование 1 - выбрать верный ответ</a:t>
            </a:r>
          </a:p>
          <a:p>
            <a:pPr marL="514350" indent="-514350" algn="just">
              <a:buAutoNum type="arabicPeriod"/>
            </a:pPr>
            <a:r>
              <a:rPr lang="ru-RU" dirty="0">
                <a:latin typeface="Verdana" panose="020B0604030504040204" pitchFamily="34" charset="0"/>
                <a:ea typeface="Verdana" panose="020B0604030504040204" pitchFamily="34" charset="0"/>
              </a:rPr>
              <a:t>Аудирование 2 – соотнести спикера и утверждение</a:t>
            </a:r>
          </a:p>
          <a:p>
            <a:pPr marL="514350" indent="-514350" algn="just">
              <a:buAutoNum type="arabicPeriod"/>
            </a:pPr>
            <a:r>
              <a:rPr lang="ru-RU" dirty="0">
                <a:latin typeface="Verdana" panose="020B0604030504040204" pitchFamily="34" charset="0"/>
                <a:ea typeface="Verdana" panose="020B0604030504040204" pitchFamily="34" charset="0"/>
              </a:rPr>
              <a:t>Аудирование 3 – заполнить инфо по интервью</a:t>
            </a:r>
          </a:p>
          <a:p>
            <a:pPr marL="514350" indent="-514350" algn="just">
              <a:buAutoNum type="arabicPeriod"/>
            </a:pPr>
            <a:r>
              <a:rPr lang="ru-RU" dirty="0">
                <a:latin typeface="Verdana" panose="020B0604030504040204" pitchFamily="34" charset="0"/>
                <a:ea typeface="Verdana" panose="020B0604030504040204" pitchFamily="34" charset="0"/>
              </a:rPr>
              <a:t>Чтение – соотнести заголовки</a:t>
            </a:r>
          </a:p>
          <a:p>
            <a:pPr marL="514350" indent="-514350" algn="just">
              <a:buAutoNum type="arabicPeriod"/>
            </a:pPr>
            <a:r>
              <a:rPr lang="ru-RU" dirty="0">
                <a:latin typeface="Verdana" panose="020B0604030504040204" pitchFamily="34" charset="0"/>
                <a:ea typeface="Verdana" panose="020B0604030504040204" pitchFamily="34" charset="0"/>
              </a:rPr>
              <a:t>Чтение – </a:t>
            </a:r>
            <a:r>
              <a:rPr lang="en-US" dirty="0">
                <a:latin typeface="Verdana" panose="020B0604030504040204" pitchFamily="34" charset="0"/>
                <a:ea typeface="Verdana" panose="020B0604030504040204" pitchFamily="34" charset="0"/>
              </a:rPr>
              <a:t>True/false/ not Stated</a:t>
            </a:r>
          </a:p>
          <a:p>
            <a:pPr marL="514350" indent="-514350" algn="just">
              <a:buAutoNum type="arabicPeriod"/>
            </a:pPr>
            <a:r>
              <a:rPr lang="ru-RU" dirty="0">
                <a:latin typeface="Verdana" panose="020B0604030504040204" pitchFamily="34" charset="0"/>
                <a:ea typeface="Verdana" panose="020B0604030504040204" pitchFamily="34" charset="0"/>
              </a:rPr>
              <a:t>Грамматика</a:t>
            </a:r>
          </a:p>
          <a:p>
            <a:pPr marL="514350" indent="-514350" algn="just">
              <a:buAutoNum type="arabicPeriod"/>
            </a:pPr>
            <a:r>
              <a:rPr lang="ru-RU" dirty="0">
                <a:latin typeface="Verdana" panose="020B0604030504040204" pitchFamily="34" charset="0"/>
                <a:ea typeface="Verdana" panose="020B0604030504040204" pitchFamily="34" charset="0"/>
              </a:rPr>
              <a:t>Лексика (словообразование)</a:t>
            </a:r>
          </a:p>
          <a:p>
            <a:pPr marL="514350" indent="-514350" algn="just">
              <a:buAutoNum type="arabicPeriod"/>
            </a:pPr>
            <a:r>
              <a:rPr lang="ru-RU" dirty="0">
                <a:latin typeface="Verdana" panose="020B0604030504040204" pitchFamily="34" charset="0"/>
                <a:ea typeface="Verdana" panose="020B0604030504040204" pitchFamily="34" charset="0"/>
              </a:rPr>
              <a:t>Письмо </a:t>
            </a:r>
          </a:p>
        </p:txBody>
      </p:sp>
      <p:sp>
        <p:nvSpPr>
          <p:cNvPr id="11" name="Объект 10">
            <a:extLst>
              <a:ext uri="{FF2B5EF4-FFF2-40B4-BE49-F238E27FC236}">
                <a16:creationId xmlns:a16="http://schemas.microsoft.com/office/drawing/2014/main" id="{FEE8214D-709C-48A4-BD45-372FCBD89F65}"/>
              </a:ext>
            </a:extLst>
          </p:cNvPr>
          <p:cNvSpPr>
            <a:spLocks noGrp="1"/>
          </p:cNvSpPr>
          <p:nvPr>
            <p:ph sz="half" idx="2"/>
          </p:nvPr>
        </p:nvSpPr>
        <p:spPr>
          <a:xfrm>
            <a:off x="6172200" y="1536569"/>
            <a:ext cx="5181600" cy="4640394"/>
          </a:xfrm>
          <a:solidFill>
            <a:schemeClr val="accent1">
              <a:lumMod val="60000"/>
              <a:lumOff val="40000"/>
            </a:schemeClr>
          </a:solidFill>
        </p:spPr>
        <p:txBody>
          <a:bodyPr>
            <a:normAutofit fontScale="77500" lnSpcReduction="20000"/>
          </a:bodyPr>
          <a:lstStyle/>
          <a:p>
            <a:pPr marL="0" indent="0" algn="ctr">
              <a:buNone/>
            </a:pPr>
            <a:r>
              <a:rPr lang="ru-RU" b="1" u="sng" dirty="0">
                <a:latin typeface="Verdana" panose="020B0604030504040204" pitchFamily="34" charset="0"/>
                <a:ea typeface="Verdana" panose="020B0604030504040204" pitchFamily="34" charset="0"/>
              </a:rPr>
              <a:t>Устная часть </a:t>
            </a:r>
          </a:p>
          <a:p>
            <a:pPr marL="514350" indent="-514350" algn="just">
              <a:buAutoNum type="arabicPeriod"/>
            </a:pPr>
            <a:r>
              <a:rPr lang="ru-RU" dirty="0">
                <a:latin typeface="Verdana" panose="020B0604030504040204" pitchFamily="34" charset="0"/>
                <a:ea typeface="Verdana" panose="020B0604030504040204" pitchFamily="34" charset="0"/>
              </a:rPr>
              <a:t>Чтение текста</a:t>
            </a:r>
          </a:p>
          <a:p>
            <a:pPr marL="514350" indent="-514350" algn="just">
              <a:buAutoNum type="arabicPeriod"/>
            </a:pPr>
            <a:r>
              <a:rPr lang="ru-RU" dirty="0">
                <a:latin typeface="Verdana" panose="020B0604030504040204" pitchFamily="34" charset="0"/>
                <a:ea typeface="Verdana" panose="020B0604030504040204" pitchFamily="34" charset="0"/>
              </a:rPr>
              <a:t>Ответы на вопросы</a:t>
            </a:r>
          </a:p>
          <a:p>
            <a:pPr marL="514350" indent="-514350" algn="just">
              <a:buAutoNum type="arabicPeriod"/>
            </a:pPr>
            <a:r>
              <a:rPr lang="ru-RU" dirty="0">
                <a:latin typeface="Verdana" panose="020B0604030504040204" pitchFamily="34" charset="0"/>
                <a:ea typeface="Verdana" panose="020B0604030504040204" pitchFamily="34" charset="0"/>
              </a:rPr>
              <a:t>Монологическое высказывание по теме</a:t>
            </a:r>
          </a:p>
        </p:txBody>
      </p:sp>
    </p:spTree>
    <p:extLst>
      <p:ext uri="{BB962C8B-B14F-4D97-AF65-F5344CB8AC3E}">
        <p14:creationId xmlns:p14="http://schemas.microsoft.com/office/powerpoint/2010/main" val="1945030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015F1390-B7FA-4A1A-B277-0ECA9B1AA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4"/>
            <a:ext cx="12192000" cy="6833051"/>
          </a:xfrm>
          <a:prstGeom prst="rect">
            <a:avLst/>
          </a:prstGeom>
        </p:spPr>
      </p:pic>
      <p:sp>
        <p:nvSpPr>
          <p:cNvPr id="8" name="Заголовок 7">
            <a:extLst>
              <a:ext uri="{FF2B5EF4-FFF2-40B4-BE49-F238E27FC236}">
                <a16:creationId xmlns:a16="http://schemas.microsoft.com/office/drawing/2014/main" id="{886167C1-243D-4D8B-867E-4A81C7B3C29A}"/>
              </a:ext>
            </a:extLst>
          </p:cNvPr>
          <p:cNvSpPr>
            <a:spLocks noGrp="1"/>
          </p:cNvSpPr>
          <p:nvPr>
            <p:ph type="title"/>
          </p:nvPr>
        </p:nvSpPr>
        <p:spPr>
          <a:xfrm>
            <a:off x="838200" y="365126"/>
            <a:ext cx="10515600" cy="916920"/>
          </a:xfrm>
        </p:spPr>
        <p:txBody>
          <a:bodyPr/>
          <a:lstStyle/>
          <a:p>
            <a:pPr algn="ctr"/>
            <a:r>
              <a:rPr lang="ru-RU" b="1" dirty="0">
                <a:latin typeface="Verdana" panose="020B0604030504040204" pitchFamily="34" charset="0"/>
                <a:ea typeface="Verdana" panose="020B0604030504040204" pitchFamily="34" charset="0"/>
              </a:rPr>
              <a:t>Аудирование (3)</a:t>
            </a:r>
          </a:p>
        </p:txBody>
      </p:sp>
      <p:pic>
        <p:nvPicPr>
          <p:cNvPr id="17" name="Объект 16">
            <a:extLst>
              <a:ext uri="{FF2B5EF4-FFF2-40B4-BE49-F238E27FC236}">
                <a16:creationId xmlns:a16="http://schemas.microsoft.com/office/drawing/2014/main" id="{7B48C1F1-5937-458D-A5AA-9F452E716A2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17336" y="1282046"/>
            <a:ext cx="7409467" cy="4894917"/>
          </a:xfrm>
        </p:spPr>
      </p:pic>
    </p:spTree>
    <p:extLst>
      <p:ext uri="{BB962C8B-B14F-4D97-AF65-F5344CB8AC3E}">
        <p14:creationId xmlns:p14="http://schemas.microsoft.com/office/powerpoint/2010/main" val="166244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015F1390-B7FA-4A1A-B277-0ECA9B1AA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4"/>
            <a:ext cx="12192000" cy="6833051"/>
          </a:xfrm>
          <a:prstGeom prst="rect">
            <a:avLst/>
          </a:prstGeom>
        </p:spPr>
      </p:pic>
      <p:sp>
        <p:nvSpPr>
          <p:cNvPr id="8" name="Заголовок 7">
            <a:extLst>
              <a:ext uri="{FF2B5EF4-FFF2-40B4-BE49-F238E27FC236}">
                <a16:creationId xmlns:a16="http://schemas.microsoft.com/office/drawing/2014/main" id="{886167C1-243D-4D8B-867E-4A81C7B3C29A}"/>
              </a:ext>
            </a:extLst>
          </p:cNvPr>
          <p:cNvSpPr>
            <a:spLocks noGrp="1"/>
          </p:cNvSpPr>
          <p:nvPr>
            <p:ph type="title"/>
          </p:nvPr>
        </p:nvSpPr>
        <p:spPr>
          <a:xfrm>
            <a:off x="838200" y="365126"/>
            <a:ext cx="10515600" cy="916920"/>
          </a:xfrm>
        </p:spPr>
        <p:txBody>
          <a:bodyPr/>
          <a:lstStyle/>
          <a:p>
            <a:pPr algn="ctr"/>
            <a:r>
              <a:rPr lang="ru-RU" b="1" dirty="0">
                <a:latin typeface="Verdana" panose="020B0604030504040204" pitchFamily="34" charset="0"/>
                <a:ea typeface="Verdana" panose="020B0604030504040204" pitchFamily="34" charset="0"/>
              </a:rPr>
              <a:t>Аудирование (3)</a:t>
            </a:r>
          </a:p>
        </p:txBody>
      </p:sp>
      <p:pic>
        <p:nvPicPr>
          <p:cNvPr id="10" name="Объект 9">
            <a:extLst>
              <a:ext uri="{FF2B5EF4-FFF2-40B4-BE49-F238E27FC236}">
                <a16:creationId xmlns:a16="http://schemas.microsoft.com/office/drawing/2014/main" id="{23600784-F39C-4519-94D7-D63EDF7F03A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3827" y="1762813"/>
            <a:ext cx="10029548" cy="3799001"/>
          </a:xfrm>
        </p:spPr>
      </p:pic>
    </p:spTree>
    <p:extLst>
      <p:ext uri="{BB962C8B-B14F-4D97-AF65-F5344CB8AC3E}">
        <p14:creationId xmlns:p14="http://schemas.microsoft.com/office/powerpoint/2010/main" val="354535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015F1390-B7FA-4A1A-B277-0ECA9B1AA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4"/>
            <a:ext cx="12192000" cy="6833051"/>
          </a:xfrm>
          <a:prstGeom prst="rect">
            <a:avLst/>
          </a:prstGeom>
        </p:spPr>
      </p:pic>
      <p:sp>
        <p:nvSpPr>
          <p:cNvPr id="8" name="Заголовок 7">
            <a:extLst>
              <a:ext uri="{FF2B5EF4-FFF2-40B4-BE49-F238E27FC236}">
                <a16:creationId xmlns:a16="http://schemas.microsoft.com/office/drawing/2014/main" id="{886167C1-243D-4D8B-867E-4A81C7B3C29A}"/>
              </a:ext>
            </a:extLst>
          </p:cNvPr>
          <p:cNvSpPr>
            <a:spLocks noGrp="1"/>
          </p:cNvSpPr>
          <p:nvPr>
            <p:ph type="title"/>
          </p:nvPr>
        </p:nvSpPr>
        <p:spPr/>
        <p:txBody>
          <a:bodyPr/>
          <a:lstStyle/>
          <a:p>
            <a:pPr algn="ctr"/>
            <a:r>
              <a:rPr lang="ru-RU" b="1" dirty="0">
                <a:latin typeface="Verdana" panose="020B0604030504040204" pitchFamily="34" charset="0"/>
                <a:ea typeface="Verdana" panose="020B0604030504040204" pitchFamily="34" charset="0"/>
              </a:rPr>
              <a:t>Грамматика</a:t>
            </a:r>
          </a:p>
        </p:txBody>
      </p:sp>
      <p:graphicFrame>
        <p:nvGraphicFramePr>
          <p:cNvPr id="2" name="Объект 1">
            <a:extLst>
              <a:ext uri="{FF2B5EF4-FFF2-40B4-BE49-F238E27FC236}">
                <a16:creationId xmlns:a16="http://schemas.microsoft.com/office/drawing/2014/main" id="{8C495F20-8808-4ABB-B919-C8AAA01B492B}"/>
              </a:ext>
            </a:extLst>
          </p:cNvPr>
          <p:cNvGraphicFramePr>
            <a:graphicFrameLocks noGrp="1"/>
          </p:cNvGraphicFramePr>
          <p:nvPr>
            <p:ph idx="1"/>
            <p:extLst>
              <p:ext uri="{D42A27DB-BD31-4B8C-83A1-F6EECF244321}">
                <p14:modId xmlns:p14="http://schemas.microsoft.com/office/powerpoint/2010/main" val="2185178348"/>
              </p:ext>
            </p:extLst>
          </p:nvPr>
        </p:nvGraphicFramePr>
        <p:xfrm>
          <a:off x="970961" y="1432874"/>
          <a:ext cx="10765410" cy="4949074"/>
        </p:xfrm>
        <a:graphic>
          <a:graphicData uri="http://schemas.openxmlformats.org/drawingml/2006/table">
            <a:tbl>
              <a:tblPr firstRow="1" firstCol="1" bandRow="1">
                <a:tableStyleId>{5C22544A-7EE6-4342-B048-85BDC9FD1C3A}</a:tableStyleId>
              </a:tblPr>
              <a:tblGrid>
                <a:gridCol w="8945320">
                  <a:extLst>
                    <a:ext uri="{9D8B030D-6E8A-4147-A177-3AD203B41FA5}">
                      <a16:colId xmlns:a16="http://schemas.microsoft.com/office/drawing/2014/main" val="2951367374"/>
                    </a:ext>
                  </a:extLst>
                </a:gridCol>
                <a:gridCol w="1820090">
                  <a:extLst>
                    <a:ext uri="{9D8B030D-6E8A-4147-A177-3AD203B41FA5}">
                      <a16:colId xmlns:a16="http://schemas.microsoft.com/office/drawing/2014/main" val="3014854193"/>
                    </a:ext>
                  </a:extLst>
                </a:gridCol>
              </a:tblGrid>
              <a:tr h="605510">
                <a:tc>
                  <a:txBody>
                    <a:bodyPr/>
                    <a:lstStyle/>
                    <a:p>
                      <a:pPr>
                        <a:lnSpc>
                          <a:spcPct val="115000"/>
                        </a:lnSpc>
                        <a:spcAft>
                          <a:spcPts val="0"/>
                        </a:spcAft>
                      </a:pPr>
                      <a:r>
                        <a:rPr lang="en-US" sz="1400" b="0" dirty="0">
                          <a:solidFill>
                            <a:schemeClr val="tx1"/>
                          </a:solidFill>
                          <a:effectLst/>
                          <a:latin typeface="Verdana" panose="020B0604030504040204" pitchFamily="34" charset="0"/>
                          <a:ea typeface="Verdana" panose="020B0604030504040204" pitchFamily="34" charset="0"/>
                        </a:rPr>
                        <a:t>It was about 6pm when I heard a knock on the door. It __________________ Jason, my teenage </a:t>
                      </a:r>
                      <a:r>
                        <a:rPr lang="en-US" sz="1400" b="0" dirty="0" err="1">
                          <a:solidFill>
                            <a:schemeClr val="tx1"/>
                          </a:solidFill>
                          <a:effectLst/>
                          <a:latin typeface="Verdana" panose="020B0604030504040204" pitchFamily="34" charset="0"/>
                          <a:ea typeface="Verdana" panose="020B0604030504040204" pitchFamily="34" charset="0"/>
                        </a:rPr>
                        <a:t>neighbour</a:t>
                      </a:r>
                      <a:r>
                        <a:rPr lang="en-US" sz="1400" b="0" dirty="0">
                          <a:solidFill>
                            <a:schemeClr val="tx1"/>
                          </a:solidFill>
                          <a:effectLst/>
                          <a:latin typeface="Verdana" panose="020B0604030504040204" pitchFamily="34" charset="0"/>
                          <a:ea typeface="Verdana" panose="020B0604030504040204" pitchFamily="34" charset="0"/>
                        </a:rPr>
                        <a:t>. </a:t>
                      </a:r>
                      <a:r>
                        <a:rPr lang="ru-RU" sz="1400" b="0" dirty="0" err="1">
                          <a:solidFill>
                            <a:schemeClr val="tx1"/>
                          </a:solidFill>
                          <a:effectLst/>
                          <a:latin typeface="Verdana" panose="020B0604030504040204" pitchFamily="34" charset="0"/>
                          <a:ea typeface="Verdana" panose="020B0604030504040204" pitchFamily="34" charset="0"/>
                        </a:rPr>
                        <a:t>He</a:t>
                      </a:r>
                      <a:r>
                        <a:rPr lang="ru-RU" sz="1400" b="0" dirty="0">
                          <a:solidFill>
                            <a:schemeClr val="tx1"/>
                          </a:solidFill>
                          <a:effectLst/>
                          <a:latin typeface="Verdana" panose="020B0604030504040204" pitchFamily="34" charset="0"/>
                          <a:ea typeface="Verdana" panose="020B0604030504040204" pitchFamily="34" charset="0"/>
                        </a:rPr>
                        <a:t> </a:t>
                      </a:r>
                      <a:r>
                        <a:rPr lang="ru-RU" sz="1400" b="0" dirty="0" err="1">
                          <a:solidFill>
                            <a:schemeClr val="tx1"/>
                          </a:solidFill>
                          <a:effectLst/>
                          <a:latin typeface="Verdana" panose="020B0604030504040204" pitchFamily="34" charset="0"/>
                          <a:ea typeface="Verdana" panose="020B0604030504040204" pitchFamily="34" charset="0"/>
                        </a:rPr>
                        <a:t>looked</a:t>
                      </a:r>
                      <a:r>
                        <a:rPr lang="ru-RU" sz="1400" b="0" dirty="0">
                          <a:solidFill>
                            <a:schemeClr val="tx1"/>
                          </a:solidFill>
                          <a:effectLst/>
                          <a:latin typeface="Verdana" panose="020B0604030504040204" pitchFamily="34" charset="0"/>
                          <a:ea typeface="Verdana" panose="020B0604030504040204" pitchFamily="34" charset="0"/>
                        </a:rPr>
                        <a:t> </a:t>
                      </a:r>
                      <a:r>
                        <a:rPr lang="ru-RU" sz="1400" b="0" dirty="0" err="1">
                          <a:solidFill>
                            <a:schemeClr val="tx1"/>
                          </a:solidFill>
                          <a:effectLst/>
                          <a:latin typeface="Verdana" panose="020B0604030504040204" pitchFamily="34" charset="0"/>
                          <a:ea typeface="Verdana" panose="020B0604030504040204" pitchFamily="34" charset="0"/>
                        </a:rPr>
                        <a:t>cold</a:t>
                      </a:r>
                      <a:r>
                        <a:rPr lang="ru-RU" sz="1400" b="0" dirty="0">
                          <a:solidFill>
                            <a:schemeClr val="tx1"/>
                          </a:solidFill>
                          <a:effectLst/>
                          <a:latin typeface="Verdana" panose="020B0604030504040204" pitchFamily="34" charset="0"/>
                          <a:ea typeface="Verdana" panose="020B0604030504040204" pitchFamily="34" charset="0"/>
                        </a:rPr>
                        <a:t> </a:t>
                      </a:r>
                      <a:r>
                        <a:rPr lang="ru-RU" sz="1400" b="0" dirty="0" err="1">
                          <a:solidFill>
                            <a:schemeClr val="tx1"/>
                          </a:solidFill>
                          <a:effectLst/>
                          <a:latin typeface="Verdana" panose="020B0604030504040204" pitchFamily="34" charset="0"/>
                          <a:ea typeface="Verdana" panose="020B0604030504040204" pitchFamily="34" charset="0"/>
                        </a:rPr>
                        <a:t>and</a:t>
                      </a:r>
                      <a:r>
                        <a:rPr lang="ru-RU" sz="1400" b="0" dirty="0">
                          <a:solidFill>
                            <a:schemeClr val="tx1"/>
                          </a:solidFill>
                          <a:effectLst/>
                          <a:latin typeface="Verdana" panose="020B0604030504040204" pitchFamily="34" charset="0"/>
                          <a:ea typeface="Verdana" panose="020B0604030504040204" pitchFamily="34" charset="0"/>
                        </a:rPr>
                        <a:t> </a:t>
                      </a:r>
                      <a:r>
                        <a:rPr lang="ru-RU" sz="1400" b="0" dirty="0" err="1">
                          <a:solidFill>
                            <a:schemeClr val="tx1"/>
                          </a:solidFill>
                          <a:effectLst/>
                          <a:latin typeface="Verdana" panose="020B0604030504040204" pitchFamily="34" charset="0"/>
                          <a:ea typeface="Verdana" panose="020B0604030504040204" pitchFamily="34" charset="0"/>
                        </a:rPr>
                        <a:t>upset</a:t>
                      </a:r>
                      <a:r>
                        <a:rPr lang="ru-RU" sz="1400" b="0" dirty="0">
                          <a:solidFill>
                            <a:schemeClr val="tx1"/>
                          </a:solidFill>
                          <a:effectLst/>
                          <a:latin typeface="Verdana" panose="020B0604030504040204" pitchFamily="34" charset="0"/>
                          <a:ea typeface="Verdana" panose="020B0604030504040204" pitchFamily="34" charset="0"/>
                        </a:rPr>
                        <a:t>.</a:t>
                      </a:r>
                      <a:endParaRPr lang="ru-RU" sz="14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en-US" sz="1400" b="1" dirty="0">
                          <a:effectLst/>
                          <a:latin typeface="Verdana" panose="020B0604030504040204" pitchFamily="34" charset="0"/>
                          <a:ea typeface="Verdana" panose="020B0604030504040204" pitchFamily="34" charset="0"/>
                        </a:rPr>
                        <a:t> </a:t>
                      </a:r>
                      <a:endParaRPr lang="ru-RU" sz="1400" b="1" dirty="0">
                        <a:effectLst/>
                        <a:latin typeface="Verdana" panose="020B0604030504040204" pitchFamily="34" charset="0"/>
                        <a:ea typeface="Verdana" panose="020B0604030504040204" pitchFamily="34" charset="0"/>
                      </a:endParaRPr>
                    </a:p>
                    <a:p>
                      <a:pPr algn="ctr">
                        <a:lnSpc>
                          <a:spcPct val="115000"/>
                        </a:lnSpc>
                        <a:spcAft>
                          <a:spcPts val="0"/>
                        </a:spcAft>
                      </a:pPr>
                      <a:r>
                        <a:rPr lang="en-US" sz="1400" b="1" dirty="0">
                          <a:solidFill>
                            <a:schemeClr val="tx1"/>
                          </a:solidFill>
                          <a:effectLst/>
                          <a:latin typeface="Verdana" panose="020B0604030504040204" pitchFamily="34" charset="0"/>
                          <a:ea typeface="Verdana" panose="020B0604030504040204" pitchFamily="34" charset="0"/>
                        </a:rPr>
                        <a:t>BE</a:t>
                      </a:r>
                      <a:endParaRPr lang="ru-RU" sz="1400" b="1"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017624927"/>
                  </a:ext>
                </a:extLst>
              </a:tr>
              <a:tr h="667151">
                <a:tc>
                  <a:txBody>
                    <a:bodyPr/>
                    <a:lstStyle/>
                    <a:p>
                      <a:pPr>
                        <a:lnSpc>
                          <a:spcPct val="115000"/>
                        </a:lnSpc>
                        <a:spcBef>
                          <a:spcPts val="150"/>
                        </a:spcBef>
                        <a:spcAft>
                          <a:spcPts val="300"/>
                        </a:spcAft>
                      </a:pPr>
                      <a:r>
                        <a:rPr lang="en-US" sz="1400" b="0" dirty="0">
                          <a:solidFill>
                            <a:schemeClr val="tx1"/>
                          </a:solidFill>
                          <a:effectLst/>
                          <a:latin typeface="Verdana" panose="020B0604030504040204" pitchFamily="34" charset="0"/>
                          <a:ea typeface="Verdana" panose="020B0604030504040204" pitchFamily="34" charset="0"/>
                        </a:rPr>
                        <a:t>“What’s wrong, Jason?”</a:t>
                      </a:r>
                      <a:endParaRPr lang="ru-RU" sz="1400" b="0" dirty="0">
                        <a:solidFill>
                          <a:schemeClr val="tx1"/>
                        </a:solidFill>
                        <a:effectLst/>
                        <a:latin typeface="Verdana" panose="020B0604030504040204" pitchFamily="34" charset="0"/>
                        <a:ea typeface="Verdana" panose="020B0604030504040204" pitchFamily="34" charset="0"/>
                      </a:endParaRPr>
                    </a:p>
                    <a:p>
                      <a:pPr>
                        <a:lnSpc>
                          <a:spcPct val="115000"/>
                        </a:lnSpc>
                        <a:spcAft>
                          <a:spcPts val="0"/>
                        </a:spcAft>
                      </a:pPr>
                      <a:r>
                        <a:rPr lang="en-US" sz="1400" b="0" dirty="0">
                          <a:solidFill>
                            <a:schemeClr val="tx1"/>
                          </a:solidFill>
                          <a:effectLst/>
                          <a:latin typeface="Verdana" panose="020B0604030504040204" pitchFamily="34" charset="0"/>
                          <a:ea typeface="Verdana" panose="020B0604030504040204" pitchFamily="34" charset="0"/>
                        </a:rPr>
                        <a:t>“I __________________ my key and I can’t get into my house.”</a:t>
                      </a:r>
                      <a:endParaRPr lang="ru-RU" sz="14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en-US" sz="1400" b="1" dirty="0">
                          <a:effectLst/>
                          <a:latin typeface="Verdana" panose="020B0604030504040204" pitchFamily="34" charset="0"/>
                          <a:ea typeface="Verdana" panose="020B0604030504040204" pitchFamily="34" charset="0"/>
                        </a:rPr>
                        <a:t> </a:t>
                      </a:r>
                      <a:endParaRPr lang="ru-RU" sz="1400" b="1" dirty="0">
                        <a:effectLst/>
                        <a:latin typeface="Verdana" panose="020B0604030504040204" pitchFamily="34" charset="0"/>
                        <a:ea typeface="Verdana" panose="020B0604030504040204" pitchFamily="34" charset="0"/>
                      </a:endParaRPr>
                    </a:p>
                    <a:p>
                      <a:pPr algn="ctr">
                        <a:lnSpc>
                          <a:spcPct val="115000"/>
                        </a:lnSpc>
                        <a:spcAft>
                          <a:spcPts val="0"/>
                        </a:spcAft>
                      </a:pPr>
                      <a:r>
                        <a:rPr lang="en-US" sz="1400" b="1" dirty="0">
                          <a:effectLst/>
                          <a:latin typeface="Verdana" panose="020B0604030504040204" pitchFamily="34" charset="0"/>
                          <a:ea typeface="Verdana" panose="020B0604030504040204" pitchFamily="34" charset="0"/>
                        </a:rPr>
                        <a:t>LOSE</a:t>
                      </a:r>
                      <a:endParaRPr lang="ru-RU" sz="14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668215027"/>
                  </a:ext>
                </a:extLst>
              </a:tr>
              <a:tr h="605510">
                <a:tc>
                  <a:txBody>
                    <a:bodyPr/>
                    <a:lstStyle/>
                    <a:p>
                      <a:pPr>
                        <a:lnSpc>
                          <a:spcPct val="115000"/>
                        </a:lnSpc>
                        <a:spcAft>
                          <a:spcPts val="0"/>
                        </a:spcAft>
                      </a:pPr>
                      <a:r>
                        <a:rPr lang="en-US" sz="1400" b="0" dirty="0">
                          <a:solidFill>
                            <a:schemeClr val="tx1"/>
                          </a:solidFill>
                          <a:effectLst/>
                          <a:latin typeface="Verdana" panose="020B0604030504040204" pitchFamily="34" charset="0"/>
                          <a:ea typeface="Verdana" panose="020B0604030504040204" pitchFamily="34" charset="0"/>
                        </a:rPr>
                        <a:t> “Come in. Today’s not a day for long walks, or long waits,” I looked out the window. </a:t>
                      </a:r>
                      <a:r>
                        <a:rPr lang="ru-RU" sz="1400" b="0" dirty="0" err="1">
                          <a:solidFill>
                            <a:schemeClr val="tx1"/>
                          </a:solidFill>
                          <a:effectLst/>
                          <a:latin typeface="Verdana" panose="020B0604030504040204" pitchFamily="34" charset="0"/>
                          <a:ea typeface="Verdana" panose="020B0604030504040204" pitchFamily="34" charset="0"/>
                        </a:rPr>
                        <a:t>It</a:t>
                      </a:r>
                      <a:r>
                        <a:rPr lang="ru-RU" sz="1400" b="0" dirty="0">
                          <a:solidFill>
                            <a:schemeClr val="tx1"/>
                          </a:solidFill>
                          <a:effectLst/>
                          <a:latin typeface="Verdana" panose="020B0604030504040204" pitchFamily="34" charset="0"/>
                          <a:ea typeface="Verdana" panose="020B0604030504040204" pitchFamily="34" charset="0"/>
                        </a:rPr>
                        <a:t> __________________ </a:t>
                      </a:r>
                      <a:r>
                        <a:rPr lang="ru-RU" sz="1400" b="0" dirty="0" err="1">
                          <a:solidFill>
                            <a:schemeClr val="tx1"/>
                          </a:solidFill>
                          <a:effectLst/>
                          <a:latin typeface="Verdana" panose="020B0604030504040204" pitchFamily="34" charset="0"/>
                          <a:ea typeface="Verdana" panose="020B0604030504040204" pitchFamily="34" charset="0"/>
                        </a:rPr>
                        <a:t>hard</a:t>
                      </a:r>
                      <a:r>
                        <a:rPr lang="ru-RU" sz="1400" b="0" dirty="0">
                          <a:solidFill>
                            <a:schemeClr val="tx1"/>
                          </a:solidFill>
                          <a:effectLst/>
                          <a:latin typeface="Verdana" panose="020B0604030504040204" pitchFamily="34" charset="0"/>
                          <a:ea typeface="Verdana" panose="020B0604030504040204" pitchFamily="34" charset="0"/>
                        </a:rPr>
                        <a:t> </a:t>
                      </a:r>
                      <a:r>
                        <a:rPr lang="ru-RU" sz="1400" b="0" dirty="0" err="1">
                          <a:solidFill>
                            <a:schemeClr val="tx1"/>
                          </a:solidFill>
                          <a:effectLst/>
                          <a:latin typeface="Verdana" panose="020B0604030504040204" pitchFamily="34" charset="0"/>
                          <a:ea typeface="Verdana" panose="020B0604030504040204" pitchFamily="34" charset="0"/>
                        </a:rPr>
                        <a:t>and</a:t>
                      </a:r>
                      <a:r>
                        <a:rPr lang="ru-RU" sz="1400" b="0" dirty="0">
                          <a:solidFill>
                            <a:schemeClr val="tx1"/>
                          </a:solidFill>
                          <a:effectLst/>
                          <a:latin typeface="Verdana" panose="020B0604030504040204" pitchFamily="34" charset="0"/>
                          <a:ea typeface="Verdana" panose="020B0604030504040204" pitchFamily="34" charset="0"/>
                        </a:rPr>
                        <a:t> </a:t>
                      </a:r>
                      <a:r>
                        <a:rPr lang="ru-RU" sz="1400" b="0" dirty="0" err="1">
                          <a:solidFill>
                            <a:schemeClr val="tx1"/>
                          </a:solidFill>
                          <a:effectLst/>
                          <a:latin typeface="Verdana" panose="020B0604030504040204" pitchFamily="34" charset="0"/>
                          <a:ea typeface="Verdana" panose="020B0604030504040204" pitchFamily="34" charset="0"/>
                        </a:rPr>
                        <a:t>it</a:t>
                      </a:r>
                      <a:r>
                        <a:rPr lang="ru-RU" sz="1400" b="0" dirty="0">
                          <a:solidFill>
                            <a:schemeClr val="tx1"/>
                          </a:solidFill>
                          <a:effectLst/>
                          <a:latin typeface="Verdana" panose="020B0604030504040204" pitchFamily="34" charset="0"/>
                          <a:ea typeface="Verdana" panose="020B0604030504040204" pitchFamily="34" charset="0"/>
                        </a:rPr>
                        <a:t> </a:t>
                      </a:r>
                      <a:r>
                        <a:rPr lang="ru-RU" sz="1400" b="0" dirty="0" err="1">
                          <a:solidFill>
                            <a:schemeClr val="tx1"/>
                          </a:solidFill>
                          <a:effectLst/>
                          <a:latin typeface="Verdana" panose="020B0604030504040204" pitchFamily="34" charset="0"/>
                          <a:ea typeface="Verdana" panose="020B0604030504040204" pitchFamily="34" charset="0"/>
                        </a:rPr>
                        <a:t>was</a:t>
                      </a:r>
                      <a:r>
                        <a:rPr lang="ru-RU" sz="1400" b="0" dirty="0">
                          <a:solidFill>
                            <a:schemeClr val="tx1"/>
                          </a:solidFill>
                          <a:effectLst/>
                          <a:latin typeface="Verdana" panose="020B0604030504040204" pitchFamily="34" charset="0"/>
                          <a:ea typeface="Verdana" panose="020B0604030504040204" pitchFamily="34" charset="0"/>
                        </a:rPr>
                        <a:t> </a:t>
                      </a:r>
                      <a:r>
                        <a:rPr lang="ru-RU" sz="1400" b="0" dirty="0" err="1">
                          <a:solidFill>
                            <a:schemeClr val="tx1"/>
                          </a:solidFill>
                          <a:effectLst/>
                          <a:latin typeface="Verdana" panose="020B0604030504040204" pitchFamily="34" charset="0"/>
                          <a:ea typeface="Verdana" panose="020B0604030504040204" pitchFamily="34" charset="0"/>
                        </a:rPr>
                        <a:t>windy</a:t>
                      </a:r>
                      <a:r>
                        <a:rPr lang="ru-RU" sz="1400" b="0" dirty="0">
                          <a:solidFill>
                            <a:schemeClr val="tx1"/>
                          </a:solidFill>
                          <a:effectLst/>
                          <a:latin typeface="Verdana" panose="020B0604030504040204" pitchFamily="34" charset="0"/>
                          <a:ea typeface="Verdana" panose="020B0604030504040204" pitchFamily="34" charset="0"/>
                        </a:rPr>
                        <a:t>.</a:t>
                      </a:r>
                      <a:endParaRPr lang="ru-RU" sz="14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en-US" sz="1400" b="1" dirty="0">
                          <a:effectLst/>
                          <a:latin typeface="Verdana" panose="020B0604030504040204" pitchFamily="34" charset="0"/>
                          <a:ea typeface="Verdana" panose="020B0604030504040204" pitchFamily="34" charset="0"/>
                        </a:rPr>
                        <a:t>SNOW</a:t>
                      </a:r>
                      <a:endParaRPr lang="ru-RU" sz="14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022661724"/>
                  </a:ext>
                </a:extLst>
              </a:tr>
              <a:tr h="293611">
                <a:tc>
                  <a:txBody>
                    <a:bodyPr/>
                    <a:lstStyle/>
                    <a:p>
                      <a:pPr>
                        <a:lnSpc>
                          <a:spcPct val="115000"/>
                        </a:lnSpc>
                        <a:spcAft>
                          <a:spcPts val="0"/>
                        </a:spcAft>
                      </a:pPr>
                      <a:r>
                        <a:rPr lang="en-US" sz="1400" b="0" dirty="0">
                          <a:solidFill>
                            <a:schemeClr val="tx1"/>
                          </a:solidFill>
                          <a:effectLst/>
                          <a:latin typeface="Verdana" panose="020B0604030504040204" pitchFamily="34" charset="0"/>
                          <a:ea typeface="Verdana" panose="020B0604030504040204" pitchFamily="34" charset="0"/>
                        </a:rPr>
                        <a:t>The weather was getting __________________ every hour.</a:t>
                      </a:r>
                      <a:endParaRPr lang="ru-RU" sz="14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en-US" sz="1400" b="1" dirty="0">
                          <a:effectLst/>
                          <a:latin typeface="Verdana" panose="020B0604030504040204" pitchFamily="34" charset="0"/>
                          <a:ea typeface="Verdana" panose="020B0604030504040204" pitchFamily="34" charset="0"/>
                        </a:rPr>
                        <a:t>BAD</a:t>
                      </a:r>
                      <a:endParaRPr lang="ru-RU" sz="14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566904128"/>
                  </a:ext>
                </a:extLst>
              </a:tr>
              <a:tr h="293611">
                <a:tc>
                  <a:txBody>
                    <a:bodyPr/>
                    <a:lstStyle/>
                    <a:p>
                      <a:pPr>
                        <a:lnSpc>
                          <a:spcPct val="115000"/>
                        </a:lnSpc>
                        <a:spcAft>
                          <a:spcPts val="0"/>
                        </a:spcAft>
                      </a:pPr>
                      <a:r>
                        <a:rPr lang="en-US" sz="1400" b="0" dirty="0">
                          <a:solidFill>
                            <a:schemeClr val="tx1"/>
                          </a:solidFill>
                          <a:effectLst/>
                          <a:latin typeface="Verdana" panose="020B0604030504040204" pitchFamily="34" charset="0"/>
                          <a:ea typeface="Verdana" panose="020B0604030504040204" pitchFamily="34" charset="0"/>
                        </a:rPr>
                        <a:t>Jason __________________ off his coat and boots.</a:t>
                      </a:r>
                      <a:endParaRPr lang="ru-RU" sz="14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en-US" sz="1400" b="1" dirty="0">
                          <a:effectLst/>
                          <a:latin typeface="Verdana" panose="020B0604030504040204" pitchFamily="34" charset="0"/>
                          <a:ea typeface="Verdana" panose="020B0604030504040204" pitchFamily="34" charset="0"/>
                        </a:rPr>
                        <a:t>TAKE</a:t>
                      </a:r>
                      <a:endParaRPr lang="ru-RU" sz="14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36736467"/>
                  </a:ext>
                </a:extLst>
              </a:tr>
              <a:tr h="605510">
                <a:tc>
                  <a:txBody>
                    <a:bodyPr/>
                    <a:lstStyle/>
                    <a:p>
                      <a:pPr>
                        <a:lnSpc>
                          <a:spcPct val="115000"/>
                        </a:lnSpc>
                        <a:spcAft>
                          <a:spcPts val="0"/>
                        </a:spcAft>
                      </a:pPr>
                      <a:r>
                        <a:rPr lang="en-US" sz="1400" b="0" dirty="0">
                          <a:solidFill>
                            <a:schemeClr val="tx1"/>
                          </a:solidFill>
                          <a:effectLst/>
                          <a:latin typeface="Verdana" panose="020B0604030504040204" pitchFamily="34" charset="0"/>
                          <a:ea typeface="Verdana" panose="020B0604030504040204" pitchFamily="34" charset="0"/>
                        </a:rPr>
                        <a:t>His __________________ were wet and I gave him a pair of socks to change into. A cup of hot tea and some biscuits soon made the boy feel warm.</a:t>
                      </a:r>
                      <a:endParaRPr lang="ru-RU" sz="14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en-US" sz="1400" b="1" dirty="0">
                          <a:effectLst/>
                          <a:latin typeface="Verdana" panose="020B0604030504040204" pitchFamily="34" charset="0"/>
                          <a:ea typeface="Verdana" panose="020B0604030504040204" pitchFamily="34" charset="0"/>
                        </a:rPr>
                        <a:t>FOOT</a:t>
                      </a:r>
                      <a:endParaRPr lang="ru-RU" sz="14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828285423"/>
                  </a:ext>
                </a:extLst>
              </a:tr>
              <a:tr h="667151">
                <a:tc>
                  <a:txBody>
                    <a:bodyPr/>
                    <a:lstStyle/>
                    <a:p>
                      <a:pPr>
                        <a:lnSpc>
                          <a:spcPct val="115000"/>
                        </a:lnSpc>
                        <a:spcBef>
                          <a:spcPts val="150"/>
                        </a:spcBef>
                        <a:spcAft>
                          <a:spcPts val="300"/>
                        </a:spcAft>
                      </a:pPr>
                      <a:r>
                        <a:rPr lang="en-US" sz="1400" b="0" dirty="0">
                          <a:solidFill>
                            <a:schemeClr val="tx1"/>
                          </a:solidFill>
                          <a:effectLst/>
                          <a:latin typeface="Verdana" panose="020B0604030504040204" pitchFamily="34" charset="0"/>
                          <a:ea typeface="Verdana" panose="020B0604030504040204" pitchFamily="34" charset="0"/>
                        </a:rPr>
                        <a:t>“Where are your parents, Jason?”</a:t>
                      </a:r>
                      <a:endParaRPr lang="ru-RU" sz="1400" b="0" dirty="0">
                        <a:solidFill>
                          <a:schemeClr val="tx1"/>
                        </a:solidFill>
                        <a:effectLst/>
                        <a:latin typeface="Verdana" panose="020B0604030504040204" pitchFamily="34" charset="0"/>
                        <a:ea typeface="Verdana" panose="020B0604030504040204" pitchFamily="34" charset="0"/>
                      </a:endParaRPr>
                    </a:p>
                    <a:p>
                      <a:pPr>
                        <a:lnSpc>
                          <a:spcPct val="115000"/>
                        </a:lnSpc>
                        <a:spcAft>
                          <a:spcPts val="0"/>
                        </a:spcAft>
                      </a:pPr>
                      <a:r>
                        <a:rPr lang="ru-RU" sz="1400" b="0" dirty="0">
                          <a:solidFill>
                            <a:schemeClr val="tx1"/>
                          </a:solidFill>
                          <a:effectLst/>
                          <a:latin typeface="Verdana" panose="020B0604030504040204" pitchFamily="34" charset="0"/>
                          <a:ea typeface="Verdana" panose="020B0604030504040204" pitchFamily="34" charset="0"/>
                        </a:rPr>
                        <a:t>“I __________________.</a:t>
                      </a:r>
                      <a:endParaRPr lang="ru-RU" sz="14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en-US" sz="1400" b="1" dirty="0">
                          <a:effectLst/>
                          <a:latin typeface="Verdana" panose="020B0604030504040204" pitchFamily="34" charset="0"/>
                          <a:ea typeface="Verdana" panose="020B0604030504040204" pitchFamily="34" charset="0"/>
                        </a:rPr>
                        <a:t>NOT KNOW</a:t>
                      </a:r>
                      <a:endParaRPr lang="ru-RU" sz="14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472338426"/>
                  </a:ext>
                </a:extLst>
              </a:tr>
              <a:tr h="605510">
                <a:tc>
                  <a:txBody>
                    <a:bodyPr/>
                    <a:lstStyle/>
                    <a:p>
                      <a:pPr>
                        <a:lnSpc>
                          <a:spcPct val="115000"/>
                        </a:lnSpc>
                        <a:spcBef>
                          <a:spcPts val="150"/>
                        </a:spcBef>
                        <a:spcAft>
                          <a:spcPts val="300"/>
                        </a:spcAft>
                      </a:pPr>
                      <a:r>
                        <a:rPr lang="en-US" sz="1400" b="0" dirty="0">
                          <a:solidFill>
                            <a:schemeClr val="tx1"/>
                          </a:solidFill>
                          <a:effectLst/>
                          <a:latin typeface="Verdana" panose="020B0604030504040204" pitchFamily="34" charset="0"/>
                          <a:ea typeface="Verdana" panose="020B0604030504040204" pitchFamily="34" charset="0"/>
                        </a:rPr>
                        <a:t>I can’t call them because of this,” he pulled his phone out of his pocket and showed it to me – the screen __________________ and the phone was obviously dead.</a:t>
                      </a:r>
                      <a:endParaRPr lang="ru-RU" sz="14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en-US" sz="1400" b="1" dirty="0">
                          <a:effectLst/>
                          <a:latin typeface="Verdana" panose="020B0604030504040204" pitchFamily="34" charset="0"/>
                          <a:ea typeface="Verdana" panose="020B0604030504040204" pitchFamily="34" charset="0"/>
                        </a:rPr>
                        <a:t>BREAK</a:t>
                      </a:r>
                      <a:endParaRPr lang="ru-RU" sz="14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446829304"/>
                  </a:ext>
                </a:extLst>
              </a:tr>
              <a:tr h="605510">
                <a:tc>
                  <a:txBody>
                    <a:bodyPr/>
                    <a:lstStyle/>
                    <a:p>
                      <a:pPr>
                        <a:lnSpc>
                          <a:spcPct val="115000"/>
                        </a:lnSpc>
                        <a:spcBef>
                          <a:spcPts val="150"/>
                        </a:spcBef>
                        <a:spcAft>
                          <a:spcPts val="300"/>
                        </a:spcAft>
                      </a:pPr>
                      <a:r>
                        <a:rPr lang="en-US" sz="1400" b="0" dirty="0">
                          <a:solidFill>
                            <a:schemeClr val="tx1"/>
                          </a:solidFill>
                          <a:effectLst/>
                          <a:latin typeface="Verdana" panose="020B0604030504040204" pitchFamily="34" charset="0"/>
                          <a:ea typeface="Verdana" panose="020B0604030504040204" pitchFamily="34" charset="0"/>
                        </a:rPr>
                        <a:t>Jason focused on the food again. He took his __________________ biscuit and said: “I wish my mum could make biscuits like this.”</a:t>
                      </a:r>
                      <a:endParaRPr lang="ru-RU" sz="14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lnSpc>
                          <a:spcPct val="115000"/>
                        </a:lnSpc>
                        <a:spcAft>
                          <a:spcPts val="0"/>
                        </a:spcAft>
                      </a:pPr>
                      <a:r>
                        <a:rPr lang="en-US" sz="1400" b="1" dirty="0">
                          <a:effectLst/>
                          <a:latin typeface="Verdana" panose="020B0604030504040204" pitchFamily="34" charset="0"/>
                          <a:ea typeface="Verdana" panose="020B0604030504040204" pitchFamily="34" charset="0"/>
                        </a:rPr>
                        <a:t>FOUR</a:t>
                      </a:r>
                      <a:endParaRPr lang="ru-RU" sz="14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824885179"/>
                  </a:ext>
                </a:extLst>
              </a:tr>
            </a:tbl>
          </a:graphicData>
        </a:graphic>
      </p:graphicFrame>
    </p:spTree>
    <p:extLst>
      <p:ext uri="{BB962C8B-B14F-4D97-AF65-F5344CB8AC3E}">
        <p14:creationId xmlns:p14="http://schemas.microsoft.com/office/powerpoint/2010/main" val="1486985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015F1390-B7FA-4A1A-B277-0ECA9B1AA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4"/>
            <a:ext cx="12192000" cy="6833051"/>
          </a:xfrm>
          <a:prstGeom prst="rect">
            <a:avLst/>
          </a:prstGeom>
        </p:spPr>
      </p:pic>
      <p:sp>
        <p:nvSpPr>
          <p:cNvPr id="8" name="Заголовок 7">
            <a:extLst>
              <a:ext uri="{FF2B5EF4-FFF2-40B4-BE49-F238E27FC236}">
                <a16:creationId xmlns:a16="http://schemas.microsoft.com/office/drawing/2014/main" id="{886167C1-243D-4D8B-867E-4A81C7B3C29A}"/>
              </a:ext>
            </a:extLst>
          </p:cNvPr>
          <p:cNvSpPr>
            <a:spLocks noGrp="1"/>
          </p:cNvSpPr>
          <p:nvPr>
            <p:ph type="title"/>
          </p:nvPr>
        </p:nvSpPr>
        <p:spPr>
          <a:xfrm>
            <a:off x="838200" y="365125"/>
            <a:ext cx="10515600" cy="973481"/>
          </a:xfrm>
        </p:spPr>
        <p:txBody>
          <a:bodyPr/>
          <a:lstStyle/>
          <a:p>
            <a:pPr algn="ctr"/>
            <a:r>
              <a:rPr lang="ru-RU" b="1" dirty="0">
                <a:latin typeface="Verdana" panose="020B0604030504040204" pitchFamily="34" charset="0"/>
                <a:ea typeface="Verdana" panose="020B0604030504040204" pitchFamily="34" charset="0"/>
              </a:rPr>
              <a:t>Словообразование</a:t>
            </a:r>
          </a:p>
        </p:txBody>
      </p:sp>
      <p:graphicFrame>
        <p:nvGraphicFramePr>
          <p:cNvPr id="9" name="Объект 8">
            <a:extLst>
              <a:ext uri="{FF2B5EF4-FFF2-40B4-BE49-F238E27FC236}">
                <a16:creationId xmlns:a16="http://schemas.microsoft.com/office/drawing/2014/main" id="{A8C330F6-5042-45FD-A13F-BA33A36214A6}"/>
              </a:ext>
            </a:extLst>
          </p:cNvPr>
          <p:cNvGraphicFramePr>
            <a:graphicFrameLocks noGrp="1"/>
          </p:cNvGraphicFramePr>
          <p:nvPr>
            <p:ph idx="1"/>
            <p:extLst>
              <p:ext uri="{D42A27DB-BD31-4B8C-83A1-F6EECF244321}">
                <p14:modId xmlns:p14="http://schemas.microsoft.com/office/powerpoint/2010/main" val="1156100285"/>
              </p:ext>
            </p:extLst>
          </p:nvPr>
        </p:nvGraphicFramePr>
        <p:xfrm>
          <a:off x="716437" y="1263192"/>
          <a:ext cx="10906812" cy="5071620"/>
        </p:xfrm>
        <a:graphic>
          <a:graphicData uri="http://schemas.openxmlformats.org/drawingml/2006/table">
            <a:tbl>
              <a:tblPr firstRow="1" firstCol="1" bandRow="1">
                <a:tableStyleId>{5C22544A-7EE6-4342-B048-85BDC9FD1C3A}</a:tableStyleId>
              </a:tblPr>
              <a:tblGrid>
                <a:gridCol w="9219987">
                  <a:extLst>
                    <a:ext uri="{9D8B030D-6E8A-4147-A177-3AD203B41FA5}">
                      <a16:colId xmlns:a16="http://schemas.microsoft.com/office/drawing/2014/main" val="1605338706"/>
                    </a:ext>
                  </a:extLst>
                </a:gridCol>
                <a:gridCol w="1686825">
                  <a:extLst>
                    <a:ext uri="{9D8B030D-6E8A-4147-A177-3AD203B41FA5}">
                      <a16:colId xmlns:a16="http://schemas.microsoft.com/office/drawing/2014/main" val="3054629527"/>
                    </a:ext>
                  </a:extLst>
                </a:gridCol>
              </a:tblGrid>
              <a:tr h="910316">
                <a:tc>
                  <a:txBody>
                    <a:bodyPr/>
                    <a:lstStyle/>
                    <a:p>
                      <a:pPr>
                        <a:lnSpc>
                          <a:spcPts val="1650"/>
                        </a:lnSpc>
                        <a:spcAft>
                          <a:spcPts val="0"/>
                        </a:spcAft>
                      </a:pPr>
                      <a:r>
                        <a:rPr lang="en-US" sz="1600" b="0" dirty="0">
                          <a:solidFill>
                            <a:schemeClr val="tx1"/>
                          </a:solidFill>
                          <a:effectLst/>
                          <a:latin typeface="Verdana" panose="020B0604030504040204" pitchFamily="34" charset="0"/>
                          <a:ea typeface="Verdana" panose="020B0604030504040204" pitchFamily="34" charset="0"/>
                        </a:rPr>
                        <a:t>Axel is a 9-year-old Bulgarian orphan. He was adopted by a __________________ western family.</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ts val="1650"/>
                        </a:lnSpc>
                        <a:spcAft>
                          <a:spcPts val="0"/>
                        </a:spcAft>
                      </a:pPr>
                      <a:r>
                        <a:rPr lang="ru-RU" sz="1600" b="0" dirty="0">
                          <a:solidFill>
                            <a:schemeClr val="tx1"/>
                          </a:solidFill>
                          <a:effectLst/>
                          <a:latin typeface="Verdana" panose="020B0604030504040204" pitchFamily="34" charset="0"/>
                          <a:ea typeface="Verdana" panose="020B0604030504040204" pitchFamily="34" charset="0"/>
                        </a:rPr>
                        <a:t>WEALTH</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117861363"/>
                  </a:ext>
                </a:extLst>
              </a:tr>
              <a:tr h="436411">
                <a:tc>
                  <a:txBody>
                    <a:bodyPr/>
                    <a:lstStyle/>
                    <a:p>
                      <a:pPr>
                        <a:lnSpc>
                          <a:spcPts val="1650"/>
                        </a:lnSpc>
                        <a:spcAft>
                          <a:spcPts val="0"/>
                        </a:spcAft>
                      </a:pPr>
                      <a:r>
                        <a:rPr lang="en-US" sz="1600" b="0" dirty="0">
                          <a:solidFill>
                            <a:schemeClr val="tx1"/>
                          </a:solidFill>
                          <a:effectLst/>
                          <a:latin typeface="Verdana" panose="020B0604030504040204" pitchFamily="34" charset="0"/>
                          <a:ea typeface="Verdana" panose="020B0604030504040204" pitchFamily="34" charset="0"/>
                        </a:rPr>
                        <a:t>His new father works as a __________________ in Sweden and he is quite rich.</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ts val="1650"/>
                        </a:lnSpc>
                        <a:spcAft>
                          <a:spcPts val="0"/>
                        </a:spcAft>
                      </a:pPr>
                      <a:r>
                        <a:rPr lang="en-US" sz="1600" b="0" dirty="0">
                          <a:solidFill>
                            <a:schemeClr val="tx1"/>
                          </a:solidFill>
                          <a:effectLst/>
                          <a:latin typeface="Verdana" panose="020B0604030504040204" pitchFamily="34" charset="0"/>
                          <a:ea typeface="Verdana" panose="020B0604030504040204" pitchFamily="34" charset="0"/>
                        </a:rPr>
                        <a:t>BANK</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654375911"/>
                  </a:ext>
                </a:extLst>
              </a:tr>
              <a:tr h="1384220">
                <a:tc>
                  <a:txBody>
                    <a:bodyPr/>
                    <a:lstStyle/>
                    <a:p>
                      <a:pPr>
                        <a:lnSpc>
                          <a:spcPts val="1650"/>
                        </a:lnSpc>
                        <a:spcAft>
                          <a:spcPts val="0"/>
                        </a:spcAft>
                      </a:pPr>
                      <a:r>
                        <a:rPr lang="en-US" sz="1600" b="0" dirty="0">
                          <a:solidFill>
                            <a:schemeClr val="tx1"/>
                          </a:solidFill>
                          <a:effectLst/>
                          <a:latin typeface="Verdana" panose="020B0604030504040204" pitchFamily="34" charset="0"/>
                          <a:ea typeface="Verdana" panose="020B0604030504040204" pitchFamily="34" charset="0"/>
                        </a:rPr>
                        <a:t>Axel __________________ wrote e-mails to the director of the orphanage, Jane </a:t>
                      </a:r>
                      <a:r>
                        <a:rPr lang="en-US" sz="1600" b="0" dirty="0" err="1">
                          <a:solidFill>
                            <a:schemeClr val="tx1"/>
                          </a:solidFill>
                          <a:effectLst/>
                          <a:latin typeface="Verdana" panose="020B0604030504040204" pitchFamily="34" charset="0"/>
                          <a:ea typeface="Verdana" panose="020B0604030504040204" pitchFamily="34" charset="0"/>
                        </a:rPr>
                        <a:t>Smitova</a:t>
                      </a:r>
                      <a:r>
                        <a:rPr lang="en-US" sz="1600" b="0" dirty="0">
                          <a:solidFill>
                            <a:schemeClr val="tx1"/>
                          </a:solidFill>
                          <a:effectLst/>
                          <a:latin typeface="Verdana" panose="020B0604030504040204" pitchFamily="34" charset="0"/>
                          <a:ea typeface="Verdana" panose="020B0604030504040204" pitchFamily="34" charset="0"/>
                        </a:rPr>
                        <a:t>. He told her that he was saving his Christmas and birthday money to help his friends. Axel said that he wanted the money to be spent on presents for his former playmates.</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ts val="1650"/>
                        </a:lnSpc>
                        <a:spcAft>
                          <a:spcPts val="0"/>
                        </a:spcAft>
                      </a:pPr>
                      <a:r>
                        <a:rPr lang="ru-RU" sz="1600" b="0" dirty="0">
                          <a:solidFill>
                            <a:schemeClr val="tx1"/>
                          </a:solidFill>
                          <a:effectLst/>
                          <a:latin typeface="Verdana" panose="020B0604030504040204" pitchFamily="34" charset="0"/>
                          <a:ea typeface="Verdana" panose="020B0604030504040204" pitchFamily="34" charset="0"/>
                        </a:rPr>
                        <a:t>REGULAR</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53055492"/>
                  </a:ext>
                </a:extLst>
              </a:tr>
              <a:tr h="910316">
                <a:tc>
                  <a:txBody>
                    <a:bodyPr/>
                    <a:lstStyle/>
                    <a:p>
                      <a:pPr>
                        <a:lnSpc>
                          <a:spcPts val="1650"/>
                        </a:lnSpc>
                        <a:spcAft>
                          <a:spcPts val="0"/>
                        </a:spcAft>
                      </a:pPr>
                      <a:r>
                        <a:rPr lang="en-US" sz="1600" b="0" dirty="0">
                          <a:solidFill>
                            <a:schemeClr val="tx1"/>
                          </a:solidFill>
                          <a:effectLst/>
                          <a:latin typeface="Verdana" panose="020B0604030504040204" pitchFamily="34" charset="0"/>
                          <a:ea typeface="Verdana" panose="020B0604030504040204" pitchFamily="34" charset="0"/>
                        </a:rPr>
                        <a:t>Later Jane said “I understood that __________________ meant a lot to a small boy but I would never have imagined</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ts val="1650"/>
                        </a:lnSpc>
                        <a:spcAft>
                          <a:spcPts val="0"/>
                        </a:spcAft>
                      </a:pPr>
                      <a:r>
                        <a:rPr lang="en-US" sz="1600" b="0" dirty="0">
                          <a:solidFill>
                            <a:schemeClr val="tx1"/>
                          </a:solidFill>
                          <a:effectLst/>
                          <a:latin typeface="Verdana" panose="020B0604030504040204" pitchFamily="34" charset="0"/>
                          <a:ea typeface="Verdana" panose="020B0604030504040204" pitchFamily="34" charset="0"/>
                        </a:rPr>
                        <a:t>FRIEND</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32336772"/>
                  </a:ext>
                </a:extLst>
              </a:tr>
              <a:tr h="436411">
                <a:tc>
                  <a:txBody>
                    <a:bodyPr/>
                    <a:lstStyle/>
                    <a:p>
                      <a:pPr>
                        <a:lnSpc>
                          <a:spcPts val="1650"/>
                        </a:lnSpc>
                        <a:spcAft>
                          <a:spcPts val="0"/>
                        </a:spcAft>
                      </a:pPr>
                      <a:r>
                        <a:rPr lang="en-US" sz="1600" b="0" dirty="0">
                          <a:solidFill>
                            <a:schemeClr val="tx1"/>
                          </a:solidFill>
                          <a:effectLst/>
                          <a:latin typeface="Verdana" panose="020B0604030504040204" pitchFamily="34" charset="0"/>
                          <a:ea typeface="Verdana" panose="020B0604030504040204" pitchFamily="34" charset="0"/>
                        </a:rPr>
                        <a:t>that Axel could be talking about such an __________________ sum of money.</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ts val="1650"/>
                        </a:lnSpc>
                        <a:spcAft>
                          <a:spcPts val="0"/>
                        </a:spcAft>
                      </a:pPr>
                      <a:r>
                        <a:rPr lang="en-US" sz="1600" b="0" dirty="0">
                          <a:solidFill>
                            <a:schemeClr val="tx1"/>
                          </a:solidFill>
                          <a:effectLst/>
                          <a:latin typeface="Verdana" panose="020B0604030504040204" pitchFamily="34" charset="0"/>
                          <a:ea typeface="Verdana" panose="020B0604030504040204" pitchFamily="34" charset="0"/>
                        </a:rPr>
                        <a:t>POSSIBLE</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551119035"/>
                  </a:ext>
                </a:extLst>
              </a:tr>
              <a:tr h="993946">
                <a:tc>
                  <a:txBody>
                    <a:bodyPr/>
                    <a:lstStyle/>
                    <a:p>
                      <a:pPr>
                        <a:lnSpc>
                          <a:spcPts val="1650"/>
                        </a:lnSpc>
                        <a:spcBef>
                          <a:spcPts val="150"/>
                        </a:spcBef>
                        <a:spcAft>
                          <a:spcPts val="300"/>
                        </a:spcAft>
                      </a:pPr>
                      <a:r>
                        <a:rPr lang="en-US" sz="1600" b="0" dirty="0">
                          <a:solidFill>
                            <a:schemeClr val="tx1"/>
                          </a:solidFill>
                          <a:effectLst/>
                          <a:latin typeface="Verdana" panose="020B0604030504040204" pitchFamily="34" charset="0"/>
                          <a:ea typeface="Verdana" panose="020B0604030504040204" pitchFamily="34" charset="0"/>
                        </a:rPr>
                        <a:t>It’s so touching and we are going to spend it in a very __________________ way."</a:t>
                      </a:r>
                      <a:endParaRPr lang="ru-RU" sz="1600" b="0" dirty="0">
                        <a:solidFill>
                          <a:schemeClr val="tx1"/>
                        </a:solidFill>
                        <a:effectLst/>
                        <a:latin typeface="Verdana" panose="020B0604030504040204" pitchFamily="34" charset="0"/>
                        <a:ea typeface="Verdana" panose="020B0604030504040204" pitchFamily="34" charset="0"/>
                      </a:endParaRPr>
                    </a:p>
                    <a:p>
                      <a:pPr>
                        <a:lnSpc>
                          <a:spcPts val="1650"/>
                        </a:lnSpc>
                        <a:spcAft>
                          <a:spcPts val="0"/>
                        </a:spcAft>
                      </a:pPr>
                      <a:r>
                        <a:rPr lang="ru-RU" sz="1600" b="0" dirty="0" err="1">
                          <a:solidFill>
                            <a:schemeClr val="tx1"/>
                          </a:solidFill>
                          <a:effectLst/>
                          <a:latin typeface="Verdana" panose="020B0604030504040204" pitchFamily="34" charset="0"/>
                          <a:ea typeface="Verdana" panose="020B0604030504040204" pitchFamily="34" charset="0"/>
                        </a:rPr>
                        <a:t>The</a:t>
                      </a:r>
                      <a:r>
                        <a:rPr lang="ru-RU" sz="1600" b="0" dirty="0">
                          <a:solidFill>
                            <a:schemeClr val="tx1"/>
                          </a:solidFill>
                          <a:effectLst/>
                          <a:latin typeface="Verdana" panose="020B0604030504040204" pitchFamily="34" charset="0"/>
                          <a:ea typeface="Verdana" panose="020B0604030504040204" pitchFamily="34" charset="0"/>
                        </a:rPr>
                        <a:t> </a:t>
                      </a:r>
                      <a:r>
                        <a:rPr lang="ru-RU" sz="1600" b="0" dirty="0" err="1">
                          <a:solidFill>
                            <a:schemeClr val="tx1"/>
                          </a:solidFill>
                          <a:effectLst/>
                          <a:latin typeface="Verdana" panose="020B0604030504040204" pitchFamily="34" charset="0"/>
                          <a:ea typeface="Verdana" panose="020B0604030504040204" pitchFamily="34" charset="0"/>
                        </a:rPr>
                        <a:t>boy</a:t>
                      </a:r>
                      <a:r>
                        <a:rPr lang="ru-RU" sz="1600" b="0" dirty="0">
                          <a:solidFill>
                            <a:schemeClr val="tx1"/>
                          </a:solidFill>
                          <a:effectLst/>
                          <a:latin typeface="Verdana" panose="020B0604030504040204" pitchFamily="34" charset="0"/>
                          <a:ea typeface="Verdana" panose="020B0604030504040204" pitchFamily="34" charset="0"/>
                        </a:rPr>
                        <a:t> </a:t>
                      </a:r>
                      <a:r>
                        <a:rPr lang="ru-RU" sz="1600" b="0" dirty="0" err="1">
                          <a:solidFill>
                            <a:schemeClr val="tx1"/>
                          </a:solidFill>
                          <a:effectLst/>
                          <a:latin typeface="Verdana" panose="020B0604030504040204" pitchFamily="34" charset="0"/>
                          <a:ea typeface="Verdana" panose="020B0604030504040204" pitchFamily="34" charset="0"/>
                        </a:rPr>
                        <a:t>saved</a:t>
                      </a:r>
                      <a:r>
                        <a:rPr lang="ru-RU" sz="1600" b="0" dirty="0">
                          <a:solidFill>
                            <a:schemeClr val="tx1"/>
                          </a:solidFill>
                          <a:effectLst/>
                          <a:latin typeface="Verdana" panose="020B0604030504040204" pitchFamily="34" charset="0"/>
                          <a:ea typeface="Verdana" panose="020B0604030504040204" pitchFamily="34" charset="0"/>
                        </a:rPr>
                        <a:t> £6,000.</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nSpc>
                          <a:spcPts val="1650"/>
                        </a:lnSpc>
                        <a:spcAft>
                          <a:spcPts val="0"/>
                        </a:spcAft>
                      </a:pPr>
                      <a:r>
                        <a:rPr lang="en-US" sz="1600" b="0" dirty="0">
                          <a:solidFill>
                            <a:schemeClr val="tx1"/>
                          </a:solidFill>
                          <a:effectLst/>
                          <a:latin typeface="Verdana" panose="020B0604030504040204" pitchFamily="34" charset="0"/>
                          <a:ea typeface="Verdana" panose="020B0604030504040204" pitchFamily="34" charset="0"/>
                        </a:rPr>
                        <a:t>CARE</a:t>
                      </a:r>
                      <a:endParaRPr lang="ru-RU" sz="16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813395546"/>
                  </a:ext>
                </a:extLst>
              </a:tr>
            </a:tbl>
          </a:graphicData>
        </a:graphic>
      </p:graphicFrame>
    </p:spTree>
    <p:extLst>
      <p:ext uri="{BB962C8B-B14F-4D97-AF65-F5344CB8AC3E}">
        <p14:creationId xmlns:p14="http://schemas.microsoft.com/office/powerpoint/2010/main" val="62125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015F1390-B7FA-4A1A-B277-0ECA9B1AA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4"/>
            <a:ext cx="12192000" cy="6833051"/>
          </a:xfrm>
          <a:prstGeom prst="rect">
            <a:avLst/>
          </a:prstGeom>
        </p:spPr>
      </p:pic>
      <p:sp>
        <p:nvSpPr>
          <p:cNvPr id="8" name="Заголовок 7">
            <a:extLst>
              <a:ext uri="{FF2B5EF4-FFF2-40B4-BE49-F238E27FC236}">
                <a16:creationId xmlns:a16="http://schemas.microsoft.com/office/drawing/2014/main" id="{886167C1-243D-4D8B-867E-4A81C7B3C29A}"/>
              </a:ext>
            </a:extLst>
          </p:cNvPr>
          <p:cNvSpPr>
            <a:spLocks noGrp="1"/>
          </p:cNvSpPr>
          <p:nvPr>
            <p:ph type="title"/>
          </p:nvPr>
        </p:nvSpPr>
        <p:spPr>
          <a:xfrm>
            <a:off x="838200" y="365125"/>
            <a:ext cx="10515600" cy="973481"/>
          </a:xfrm>
        </p:spPr>
        <p:txBody>
          <a:bodyPr/>
          <a:lstStyle/>
          <a:p>
            <a:pPr algn="ctr"/>
            <a:r>
              <a:rPr lang="ru-RU" b="1" dirty="0">
                <a:latin typeface="Verdana" panose="020B0604030504040204" pitchFamily="34" charset="0"/>
                <a:ea typeface="Verdana" panose="020B0604030504040204" pitchFamily="34" charset="0"/>
              </a:rPr>
              <a:t>Словообразование</a:t>
            </a:r>
          </a:p>
        </p:txBody>
      </p:sp>
      <p:pic>
        <p:nvPicPr>
          <p:cNvPr id="5" name="Рисунок 4">
            <a:extLst>
              <a:ext uri="{FF2B5EF4-FFF2-40B4-BE49-F238E27FC236}">
                <a16:creationId xmlns:a16="http://schemas.microsoft.com/office/drawing/2014/main" id="{FDE7A102-2741-4133-8BFE-330FA2A47F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2680" y="1381125"/>
            <a:ext cx="10614582" cy="4680310"/>
          </a:xfrm>
          <a:prstGeom prst="rect">
            <a:avLst/>
          </a:prstGeom>
        </p:spPr>
      </p:pic>
    </p:spTree>
    <p:extLst>
      <p:ext uri="{BB962C8B-B14F-4D97-AF65-F5344CB8AC3E}">
        <p14:creationId xmlns:p14="http://schemas.microsoft.com/office/powerpoint/2010/main" val="4118795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015F1390-B7FA-4A1A-B277-0ECA9B1AA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4"/>
            <a:ext cx="12192000" cy="6833051"/>
          </a:xfrm>
          <a:prstGeom prst="rect">
            <a:avLst/>
          </a:prstGeom>
        </p:spPr>
      </p:pic>
      <p:sp>
        <p:nvSpPr>
          <p:cNvPr id="8" name="Заголовок 7">
            <a:extLst>
              <a:ext uri="{FF2B5EF4-FFF2-40B4-BE49-F238E27FC236}">
                <a16:creationId xmlns:a16="http://schemas.microsoft.com/office/drawing/2014/main" id="{886167C1-243D-4D8B-867E-4A81C7B3C29A}"/>
              </a:ext>
            </a:extLst>
          </p:cNvPr>
          <p:cNvSpPr>
            <a:spLocks noGrp="1"/>
          </p:cNvSpPr>
          <p:nvPr>
            <p:ph type="title"/>
          </p:nvPr>
        </p:nvSpPr>
        <p:spPr/>
        <p:txBody>
          <a:bodyPr/>
          <a:lstStyle/>
          <a:p>
            <a:pPr algn="ctr"/>
            <a:r>
              <a:rPr lang="ru-RU" b="1" dirty="0">
                <a:latin typeface="Verdana" panose="020B0604030504040204" pitchFamily="34" charset="0"/>
                <a:ea typeface="Verdana" panose="020B0604030504040204" pitchFamily="34" charset="0"/>
              </a:rPr>
              <a:t>Ответы на вопросы (6)</a:t>
            </a:r>
          </a:p>
        </p:txBody>
      </p:sp>
      <p:sp>
        <p:nvSpPr>
          <p:cNvPr id="2" name="Объект 1">
            <a:extLst>
              <a:ext uri="{FF2B5EF4-FFF2-40B4-BE49-F238E27FC236}">
                <a16:creationId xmlns:a16="http://schemas.microsoft.com/office/drawing/2014/main" id="{EAC2714D-2A26-417B-8CDC-9EA174C164FE}"/>
              </a:ext>
            </a:extLst>
          </p:cNvPr>
          <p:cNvSpPr>
            <a:spLocks noGrp="1"/>
          </p:cNvSpPr>
          <p:nvPr>
            <p:ph idx="1"/>
          </p:nvPr>
        </p:nvSpPr>
        <p:spPr/>
        <p:txBody>
          <a:bodyPr/>
          <a:lstStyle/>
          <a:p>
            <a:pPr marL="0" indent="0" algn="ctr">
              <a:buNone/>
            </a:pPr>
            <a:r>
              <a:rPr lang="en-US" b="1" dirty="0">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https://speaking2022.svetlanaenglishonline.ru/</a:t>
            </a:r>
            <a:r>
              <a:rPr lang="ru-RU" b="1" dirty="0">
                <a:latin typeface="Verdana" panose="020B0604030504040204" pitchFamily="34" charset="0"/>
                <a:ea typeface="Verdana" panose="020B0604030504040204" pitchFamily="34" charset="0"/>
              </a:rPr>
              <a:t> </a:t>
            </a:r>
          </a:p>
        </p:txBody>
      </p:sp>
    </p:spTree>
    <p:extLst>
      <p:ext uri="{BB962C8B-B14F-4D97-AF65-F5344CB8AC3E}">
        <p14:creationId xmlns:p14="http://schemas.microsoft.com/office/powerpoint/2010/main" val="3916517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015F1390-B7FA-4A1A-B277-0ECA9B1AA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4949"/>
            <a:ext cx="12192000" cy="6833051"/>
          </a:xfrm>
          <a:prstGeom prst="rect">
            <a:avLst/>
          </a:prstGeom>
        </p:spPr>
      </p:pic>
      <p:sp>
        <p:nvSpPr>
          <p:cNvPr id="8" name="Заголовок 7">
            <a:extLst>
              <a:ext uri="{FF2B5EF4-FFF2-40B4-BE49-F238E27FC236}">
                <a16:creationId xmlns:a16="http://schemas.microsoft.com/office/drawing/2014/main" id="{886167C1-243D-4D8B-867E-4A81C7B3C29A}"/>
              </a:ext>
            </a:extLst>
          </p:cNvPr>
          <p:cNvSpPr>
            <a:spLocks noGrp="1"/>
          </p:cNvSpPr>
          <p:nvPr>
            <p:ph type="title"/>
          </p:nvPr>
        </p:nvSpPr>
        <p:spPr/>
        <p:txBody>
          <a:bodyPr/>
          <a:lstStyle/>
          <a:p>
            <a:pPr algn="ctr"/>
            <a:r>
              <a:rPr lang="ru-RU" b="1" dirty="0">
                <a:latin typeface="Verdana" panose="020B0604030504040204" pitchFamily="34" charset="0"/>
                <a:ea typeface="Verdana" panose="020B0604030504040204" pitchFamily="34" charset="0"/>
              </a:rPr>
              <a:t>Электронное письмо </a:t>
            </a:r>
          </a:p>
        </p:txBody>
      </p:sp>
      <p:graphicFrame>
        <p:nvGraphicFramePr>
          <p:cNvPr id="11" name="Объект 10">
            <a:extLst>
              <a:ext uri="{FF2B5EF4-FFF2-40B4-BE49-F238E27FC236}">
                <a16:creationId xmlns:a16="http://schemas.microsoft.com/office/drawing/2014/main" id="{347F0626-8665-431C-8B9B-D7A8BFAFFB4E}"/>
              </a:ext>
            </a:extLst>
          </p:cNvPr>
          <p:cNvGraphicFramePr>
            <a:graphicFrameLocks noGrp="1"/>
          </p:cNvGraphicFramePr>
          <p:nvPr>
            <p:ph idx="1"/>
            <p:extLst>
              <p:ext uri="{D42A27DB-BD31-4B8C-83A1-F6EECF244321}">
                <p14:modId xmlns:p14="http://schemas.microsoft.com/office/powerpoint/2010/main" val="3504569049"/>
              </p:ext>
            </p:extLst>
          </p:nvPr>
        </p:nvGraphicFramePr>
        <p:xfrm>
          <a:off x="1244338" y="1366887"/>
          <a:ext cx="7818699" cy="3411265"/>
        </p:xfrm>
        <a:graphic>
          <a:graphicData uri="http://schemas.openxmlformats.org/drawingml/2006/table">
            <a:tbl>
              <a:tblPr firstRow="1" firstCol="1" bandRow="1">
                <a:tableStyleId>{5C22544A-7EE6-4342-B048-85BDC9FD1C3A}</a:tableStyleId>
              </a:tblPr>
              <a:tblGrid>
                <a:gridCol w="7818699">
                  <a:extLst>
                    <a:ext uri="{9D8B030D-6E8A-4147-A177-3AD203B41FA5}">
                      <a16:colId xmlns:a16="http://schemas.microsoft.com/office/drawing/2014/main" val="3266424830"/>
                    </a:ext>
                  </a:extLst>
                </a:gridCol>
              </a:tblGrid>
              <a:tr h="435772">
                <a:tc>
                  <a:txBody>
                    <a:bodyPr/>
                    <a:lstStyle/>
                    <a:p>
                      <a:pPr>
                        <a:lnSpc>
                          <a:spcPct val="115000"/>
                        </a:lnSpc>
                        <a:spcAft>
                          <a:spcPts val="1000"/>
                        </a:spcAft>
                      </a:pPr>
                      <a:r>
                        <a:rPr lang="en-US" sz="1800" dirty="0">
                          <a:solidFill>
                            <a:schemeClr val="tx1"/>
                          </a:solidFill>
                          <a:effectLst/>
                          <a:latin typeface="Verdana" panose="020B0604030504040204" pitchFamily="34" charset="0"/>
                          <a:ea typeface="Verdana" panose="020B0604030504040204" pitchFamily="34" charset="0"/>
                        </a:rPr>
                        <a:t>From: Lily@mail.uk</a:t>
                      </a:r>
                      <a:endParaRPr lang="ru-RU"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extLst>
                  <a:ext uri="{0D108BD9-81ED-4DB2-BD59-A6C34878D82A}">
                    <a16:rowId xmlns:a16="http://schemas.microsoft.com/office/drawing/2014/main" val="4008137186"/>
                  </a:ext>
                </a:extLst>
              </a:tr>
              <a:tr h="435772">
                <a:tc>
                  <a:txBody>
                    <a:bodyPr/>
                    <a:lstStyle/>
                    <a:p>
                      <a:pPr>
                        <a:lnSpc>
                          <a:spcPct val="115000"/>
                        </a:lnSpc>
                        <a:spcAft>
                          <a:spcPts val="1000"/>
                        </a:spcAft>
                      </a:pPr>
                      <a:r>
                        <a:rPr lang="en-US" sz="1800" dirty="0">
                          <a:solidFill>
                            <a:schemeClr val="tx1"/>
                          </a:solidFill>
                          <a:effectLst/>
                          <a:latin typeface="Verdana" panose="020B0604030504040204" pitchFamily="34" charset="0"/>
                          <a:ea typeface="Verdana" panose="020B0604030504040204" pitchFamily="34" charset="0"/>
                        </a:rPr>
                        <a:t>To: Russian_friend@oge.ru</a:t>
                      </a:r>
                      <a:endParaRPr lang="ru-RU"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extLst>
                  <a:ext uri="{0D108BD9-81ED-4DB2-BD59-A6C34878D82A}">
                    <a16:rowId xmlns:a16="http://schemas.microsoft.com/office/drawing/2014/main" val="4155817625"/>
                  </a:ext>
                </a:extLst>
              </a:tr>
              <a:tr h="435772">
                <a:tc>
                  <a:txBody>
                    <a:bodyPr/>
                    <a:lstStyle/>
                    <a:p>
                      <a:pPr>
                        <a:lnSpc>
                          <a:spcPct val="115000"/>
                        </a:lnSpc>
                        <a:spcAft>
                          <a:spcPts val="1000"/>
                        </a:spcAft>
                      </a:pPr>
                      <a:r>
                        <a:rPr lang="en-US" sz="1800" dirty="0">
                          <a:solidFill>
                            <a:schemeClr val="tx1"/>
                          </a:solidFill>
                          <a:effectLst/>
                          <a:latin typeface="Verdana" panose="020B0604030504040204" pitchFamily="34" charset="0"/>
                          <a:ea typeface="Verdana" panose="020B0604030504040204" pitchFamily="34" charset="0"/>
                        </a:rPr>
                        <a:t>Subject: Holidays</a:t>
                      </a:r>
                      <a:endParaRPr lang="ru-RU"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extLst>
                  <a:ext uri="{0D108BD9-81ED-4DB2-BD59-A6C34878D82A}">
                    <a16:rowId xmlns:a16="http://schemas.microsoft.com/office/drawing/2014/main" val="2048790968"/>
                  </a:ext>
                </a:extLst>
              </a:tr>
              <a:tr h="2103949">
                <a:tc>
                  <a:txBody>
                    <a:bodyPr/>
                    <a:lstStyle/>
                    <a:p>
                      <a:pPr>
                        <a:lnSpc>
                          <a:spcPct val="115000"/>
                        </a:lnSpc>
                        <a:spcAft>
                          <a:spcPts val="1000"/>
                        </a:spcAft>
                      </a:pPr>
                      <a:r>
                        <a:rPr lang="en-US" sz="1800" dirty="0">
                          <a:solidFill>
                            <a:schemeClr val="tx1"/>
                          </a:solidFill>
                          <a:effectLst/>
                          <a:latin typeface="Verdana" panose="020B0604030504040204" pitchFamily="34" charset="0"/>
                          <a:ea typeface="Verdana" panose="020B0604030504040204" pitchFamily="34" charset="0"/>
                        </a:rPr>
                        <a:t>… You’ve probably seen the photos which I took on my holiday. During the rainy days we are having now they bring back good memories! </a:t>
                      </a:r>
                      <a:endParaRPr lang="ru-RU" sz="1800" dirty="0">
                        <a:solidFill>
                          <a:schemeClr val="tx1"/>
                        </a:solidFill>
                        <a:effectLst/>
                        <a:latin typeface="Verdana" panose="020B0604030504040204" pitchFamily="34" charset="0"/>
                        <a:ea typeface="Verdana" panose="020B0604030504040204" pitchFamily="34" charset="0"/>
                      </a:endParaRPr>
                    </a:p>
                    <a:p>
                      <a:pPr>
                        <a:lnSpc>
                          <a:spcPct val="115000"/>
                        </a:lnSpc>
                        <a:spcAft>
                          <a:spcPts val="1000"/>
                        </a:spcAft>
                      </a:pPr>
                      <a:r>
                        <a:rPr lang="en-US" sz="1800" dirty="0">
                          <a:solidFill>
                            <a:schemeClr val="tx1"/>
                          </a:solidFill>
                          <a:effectLst/>
                          <a:latin typeface="Verdana" panose="020B0604030504040204" pitchFamily="34" charset="0"/>
                          <a:ea typeface="Verdana" panose="020B0604030504040204" pitchFamily="34" charset="0"/>
                        </a:rPr>
                        <a:t>...Where did you spend your last summer holidays? What did you do during your holidays? What school holidays do you like most of all and why?... </a:t>
                      </a:r>
                      <a:endParaRPr lang="ru-RU" sz="180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solidFill>
                      <a:schemeClr val="accent1">
                        <a:lumMod val="60000"/>
                        <a:lumOff val="40000"/>
                      </a:schemeClr>
                    </a:solidFill>
                  </a:tcPr>
                </a:tc>
                <a:extLst>
                  <a:ext uri="{0D108BD9-81ED-4DB2-BD59-A6C34878D82A}">
                    <a16:rowId xmlns:a16="http://schemas.microsoft.com/office/drawing/2014/main" val="2684445245"/>
                  </a:ext>
                </a:extLst>
              </a:tr>
            </a:tbl>
          </a:graphicData>
        </a:graphic>
      </p:graphicFrame>
      <p:sp>
        <p:nvSpPr>
          <p:cNvPr id="12" name="Прямоугольник 11">
            <a:extLst>
              <a:ext uri="{FF2B5EF4-FFF2-40B4-BE49-F238E27FC236}">
                <a16:creationId xmlns:a16="http://schemas.microsoft.com/office/drawing/2014/main" id="{DD7B9131-7583-4493-9B11-6E59D99EA414}"/>
              </a:ext>
            </a:extLst>
          </p:cNvPr>
          <p:cNvSpPr/>
          <p:nvPr/>
        </p:nvSpPr>
        <p:spPr>
          <a:xfrm>
            <a:off x="1244338" y="4890948"/>
            <a:ext cx="7569724" cy="1200329"/>
          </a:xfrm>
          <a:prstGeom prst="rect">
            <a:avLst/>
          </a:prstGeom>
        </p:spPr>
        <p:txBody>
          <a:bodyPr wrap="square">
            <a:spAutoFit/>
          </a:bodyPr>
          <a:lstStyle/>
          <a:p>
            <a:r>
              <a:rPr lang="en-US" dirty="0">
                <a:latin typeface="Verdana" panose="020B0604030504040204" pitchFamily="34" charset="0"/>
                <a:ea typeface="Verdana" panose="020B0604030504040204" pitchFamily="34" charset="0"/>
              </a:rPr>
              <a:t>Write a message to Lily and answer her </a:t>
            </a:r>
            <a:r>
              <a:rPr lang="en-US" b="1" dirty="0">
                <a:latin typeface="Verdana" panose="020B0604030504040204" pitchFamily="34" charset="0"/>
                <a:ea typeface="Verdana" panose="020B0604030504040204" pitchFamily="34" charset="0"/>
              </a:rPr>
              <a:t>3</a:t>
            </a:r>
            <a:r>
              <a:rPr lang="en-US" dirty="0">
                <a:latin typeface="Verdana" panose="020B0604030504040204" pitchFamily="34" charset="0"/>
                <a:ea typeface="Verdana" panose="020B0604030504040204" pitchFamily="34" charset="0"/>
              </a:rPr>
              <a:t> questions. </a:t>
            </a:r>
          </a:p>
          <a:p>
            <a:r>
              <a:rPr lang="en-US" dirty="0">
                <a:latin typeface="Verdana" panose="020B0604030504040204" pitchFamily="34" charset="0"/>
                <a:ea typeface="Verdana" panose="020B0604030504040204" pitchFamily="34" charset="0"/>
              </a:rPr>
              <a:t> </a:t>
            </a:r>
          </a:p>
          <a:p>
            <a:r>
              <a:rPr lang="en-US" dirty="0">
                <a:latin typeface="Verdana" panose="020B0604030504040204" pitchFamily="34" charset="0"/>
                <a:ea typeface="Verdana" panose="020B0604030504040204" pitchFamily="34" charset="0"/>
              </a:rPr>
              <a:t>Write </a:t>
            </a:r>
            <a:r>
              <a:rPr lang="en-US" b="1" dirty="0">
                <a:latin typeface="Verdana" panose="020B0604030504040204" pitchFamily="34" charset="0"/>
                <a:ea typeface="Verdana" panose="020B0604030504040204" pitchFamily="34" charset="0"/>
              </a:rPr>
              <a:t>100–120 words</a:t>
            </a:r>
            <a:r>
              <a:rPr lang="en-US" dirty="0">
                <a:latin typeface="Verdana" panose="020B0604030504040204" pitchFamily="34" charset="0"/>
                <a:ea typeface="Verdana" panose="020B0604030504040204" pitchFamily="34" charset="0"/>
              </a:rPr>
              <a:t>.</a:t>
            </a:r>
          </a:p>
          <a:p>
            <a:r>
              <a:rPr lang="en-US" dirty="0">
                <a:latin typeface="Verdana" panose="020B0604030504040204" pitchFamily="34" charset="0"/>
                <a:ea typeface="Verdana" panose="020B0604030504040204" pitchFamily="34" charset="0"/>
              </a:rPr>
              <a:t>Remember the rules of letter writing.</a:t>
            </a:r>
          </a:p>
        </p:txBody>
      </p:sp>
    </p:spTree>
    <p:extLst>
      <p:ext uri="{BB962C8B-B14F-4D97-AF65-F5344CB8AC3E}">
        <p14:creationId xmlns:p14="http://schemas.microsoft.com/office/powerpoint/2010/main" val="124576496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568</TotalTime>
  <Words>525</Words>
  <Application>Microsoft Office PowerPoint</Application>
  <PresentationFormat>Широкоэкранный</PresentationFormat>
  <Paragraphs>66</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Verdana</vt:lpstr>
      <vt:lpstr>Тема Office</vt:lpstr>
      <vt:lpstr>Структура ОГЭ-2022</vt:lpstr>
      <vt:lpstr>Аудирование (3)</vt:lpstr>
      <vt:lpstr>Аудирование (3)</vt:lpstr>
      <vt:lpstr>Грамматика</vt:lpstr>
      <vt:lpstr>Словообразование</vt:lpstr>
      <vt:lpstr>Словообразование</vt:lpstr>
      <vt:lpstr>Ответы на вопросы (6)</vt:lpstr>
      <vt:lpstr>Электронное письмо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Структура ОГЭ-2022</dc:title>
  <dc:creator>Рабочая Лошадка</dc:creator>
  <cp:lastModifiedBy>Рабочая Лошадка</cp:lastModifiedBy>
  <cp:revision>7</cp:revision>
  <dcterms:created xsi:type="dcterms:W3CDTF">2022-08-25T15:39:04Z</dcterms:created>
  <dcterms:modified xsi:type="dcterms:W3CDTF">2022-08-26T01:07:44Z</dcterms:modified>
</cp:coreProperties>
</file>